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13C2-90FE-4A0B-8B60-94A36319A9E9}" type="datetimeFigureOut">
              <a:rPr lang="hr-HR" smtClean="0"/>
              <a:t>4.2.2017.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080BB-E76B-4524-B734-3DE96AE0507D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14542C-202D-4FF2-9EDF-586A2FAFB8C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542C-202D-4FF2-9EDF-586A2FAFB8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14542C-202D-4FF2-9EDF-586A2FAFB8C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14542C-202D-4FF2-9EDF-586A2FAFB8C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14542C-202D-4FF2-9EDF-586A2FAFB8C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542C-202D-4FF2-9EDF-586A2FAFB8C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14542C-202D-4FF2-9EDF-586A2FAFB8C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14542C-202D-4FF2-9EDF-586A2FAFB8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14542C-202D-4FF2-9EDF-586A2FAFB8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14542C-202D-4FF2-9EDF-586A2FAFB8C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14542C-202D-4FF2-9EDF-586A2FAFB8C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14542C-202D-4FF2-9EDF-586A2FAFB8C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s.wikipedia.org/wiki/Virus" TargetMode="External"/><Relationship Id="rId2" Type="http://schemas.openxmlformats.org/officeDocument/2006/relationships/hyperlink" Target="https://bs.wikipedia.org/w/index.php?title=UV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bs.wikipedia.org/wiki/Bjelan%C4%8Devin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Metodika zdravstvenog </a:t>
            </a:r>
            <a:r>
              <a:rPr lang="hr-HR" dirty="0" smtClean="0"/>
              <a:t>odgoja</a:t>
            </a:r>
            <a:br>
              <a:rPr lang="hr-HR" dirty="0" smtClean="0"/>
            </a:br>
            <a:r>
              <a:rPr lang="hr-HR" dirty="0" smtClean="0"/>
              <a:t>5.b, grupa c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TUMOR I PUTEVI ŠIRENJA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PARANEOPLASTIČNI SINDROM	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skup simptoma i znakova bolesti koji nisu dio </a:t>
            </a:r>
            <a:r>
              <a:rPr lang="hr-HR" dirty="0" err="1" smtClean="0"/>
              <a:t>kaheksije</a:t>
            </a:r>
            <a:r>
              <a:rPr lang="hr-HR" dirty="0" smtClean="0"/>
              <a:t> i ne mogu se objasniti bilo lokalnim bilo udaljenim rastom tumora, bilo njegovom hormonskom aktivnošću</a:t>
            </a:r>
          </a:p>
          <a:p>
            <a:endParaRPr lang="hr-HR" dirty="0" smtClean="0"/>
          </a:p>
          <a:p>
            <a:r>
              <a:rPr lang="hr-HR" dirty="0" smtClean="0"/>
              <a:t>Najčešće se javlja kao </a:t>
            </a:r>
            <a:r>
              <a:rPr lang="hr-HR" dirty="0" err="1" smtClean="0"/>
              <a:t>hiperkalcemija</a:t>
            </a:r>
            <a:r>
              <a:rPr lang="hr-HR" dirty="0" smtClean="0"/>
              <a:t> i </a:t>
            </a:r>
            <a:r>
              <a:rPr lang="hr-HR" dirty="0" err="1" smtClean="0"/>
              <a:t>Cushingov</a:t>
            </a:r>
            <a:r>
              <a:rPr lang="hr-HR" dirty="0" smtClean="0"/>
              <a:t> sindrom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542C-202D-4FF2-9EDF-586A2FAFB8C0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2530" name="Picture 2" descr="Slikovni rezultat za cushingov sindr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542C-202D-4FF2-9EDF-586A2FAFB8C0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TNM KLASIFIKACIJA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određivanje težine stadija:</a:t>
            </a:r>
          </a:p>
          <a:p>
            <a:r>
              <a:rPr lang="hr-HR" b="1" dirty="0" smtClean="0"/>
              <a:t>T</a:t>
            </a:r>
            <a:r>
              <a:rPr lang="hr-HR" dirty="0" smtClean="0"/>
              <a:t> - određivanje veličine primarnog tumora  </a:t>
            </a:r>
          </a:p>
          <a:p>
            <a:r>
              <a:rPr lang="hr-HR" b="1" dirty="0" smtClean="0"/>
              <a:t>N</a:t>
            </a:r>
            <a:r>
              <a:rPr lang="hr-HR" dirty="0" smtClean="0"/>
              <a:t> - opseg širenja u regionalne limfne čvorove </a:t>
            </a:r>
          </a:p>
          <a:p>
            <a:r>
              <a:rPr lang="hr-HR" b="1" dirty="0" smtClean="0"/>
              <a:t>M</a:t>
            </a:r>
            <a:r>
              <a:rPr lang="hr-HR" dirty="0" smtClean="0"/>
              <a:t> - prisutnost ili odsutnost metastaza</a:t>
            </a:r>
          </a:p>
          <a:p>
            <a:endParaRPr lang="hr-HR" dirty="0" smtClean="0"/>
          </a:p>
          <a:p>
            <a:r>
              <a:rPr lang="hr-HR" dirty="0" smtClean="0"/>
              <a:t>citološke, histološke i biokemijske (markeri) pretrage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542C-202D-4FF2-9EDF-586A2FAFB8C0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PROGNOZA BOLESTI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Dobroćudni tumori su najčešće promjene s dobrom prognozom za život. </a:t>
            </a:r>
          </a:p>
          <a:p>
            <a:endParaRPr lang="hr-HR" dirty="0" smtClean="0"/>
          </a:p>
          <a:p>
            <a:r>
              <a:rPr lang="hr-HR" dirty="0" smtClean="0"/>
              <a:t>Zloćudne promjene mogu biti izlječiva bolest ako se otkriju u ranom stadiju i ako odmah zatim uslijedi odgovarajuća terapija. </a:t>
            </a:r>
          </a:p>
          <a:p>
            <a:endParaRPr lang="hr-HR" dirty="0" smtClean="0"/>
          </a:p>
          <a:p>
            <a:r>
              <a:rPr lang="hr-HR" dirty="0" smtClean="0"/>
              <a:t>Terapija može produžiti životni vijek, najčešće se radi o nekoliko godina života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542C-202D-4FF2-9EDF-586A2FAFB8C0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HVALA NA POZORNOSTI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542C-202D-4FF2-9EDF-586A2FAFB8C0}" type="slidenum">
              <a:rPr lang="hr-HR" smtClean="0"/>
              <a:pPr/>
              <a:t>14</a:t>
            </a:fld>
            <a:endParaRPr lang="hr-HR"/>
          </a:p>
        </p:txBody>
      </p:sp>
      <p:pic>
        <p:nvPicPr>
          <p:cNvPr id="2050" name="Picture 2" descr="Slikovni rezultat za dan ra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7776864" cy="43550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TUMOR/NEOPLAZIJA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označavaju masu </a:t>
            </a:r>
            <a:r>
              <a:rPr lang="hr-HR" dirty="0" err="1" smtClean="0"/>
              <a:t>izmjenjenih</a:t>
            </a:r>
            <a:r>
              <a:rPr lang="hr-HR" dirty="0" smtClean="0"/>
              <a:t> stanica koje pokazuju nepravilan i progresivan rast</a:t>
            </a:r>
          </a:p>
          <a:p>
            <a:r>
              <a:rPr lang="hr-HR" dirty="0" smtClean="0"/>
              <a:t>Tumor = oteklina</a:t>
            </a:r>
          </a:p>
          <a:p>
            <a:r>
              <a:rPr lang="hr-HR" dirty="0" smtClean="0"/>
              <a:t>Tumori nastaju uvećanjem tkiva ili organa bujanjem stanica ili otokom tkiva zbog zadržavanja tekućine ili krvarenja unutar tkiva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tm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365104"/>
            <a:ext cx="3816424" cy="2009775"/>
          </a:xfrm>
          <a:prstGeom prst="rect">
            <a:avLst/>
          </a:prstGeom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542C-202D-4FF2-9EDF-586A2FAFB8C0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NEOPLAZIJA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Tumori mogu biti maligni (zloćudni) i benigni (dobroćudni)</a:t>
            </a:r>
          </a:p>
          <a:p>
            <a:endParaRPr lang="hr-HR" sz="3200" dirty="0" smtClean="0"/>
          </a:p>
          <a:p>
            <a:r>
              <a:rPr lang="hr-HR" sz="3200" dirty="0" smtClean="0"/>
              <a:t>maligni daju metastaze i šire se u okolinu, infiltrirajući se u okolno tkivo</a:t>
            </a:r>
          </a:p>
          <a:p>
            <a:endParaRPr lang="hr-HR" sz="3200" dirty="0" smtClean="0"/>
          </a:p>
          <a:p>
            <a:r>
              <a:rPr lang="hr-HR" sz="3200" dirty="0" smtClean="0"/>
              <a:t>benigni tumori zdravo tkivo potiskuju</a:t>
            </a:r>
            <a:endParaRPr lang="hr-HR" sz="32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542C-202D-4FF2-9EDF-586A2FAFB8C0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RAK/CANCER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Zloćudnost ili malignost nekog tumora odnosi se na svojstvo tog tumora da </a:t>
            </a:r>
            <a:r>
              <a:rPr lang="hr-HR" dirty="0" err="1" smtClean="0"/>
              <a:t>invadira</a:t>
            </a:r>
            <a:r>
              <a:rPr lang="hr-HR" dirty="0" smtClean="0"/>
              <a:t> i razara okolno tkivo i da stvara udaljene metastaze u organizmu, te kao posljedica nastupa smrt</a:t>
            </a:r>
          </a:p>
          <a:p>
            <a:endParaRPr lang="hr-HR" dirty="0" smtClean="0"/>
          </a:p>
          <a:p>
            <a:r>
              <a:rPr lang="hr-HR" dirty="0" smtClean="0"/>
              <a:t>pravodobnom dijagnozom, i dobrim odabirom terapije izlječenje je kod nekih malignih tumora moguće</a:t>
            </a:r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542C-202D-4FF2-9EDF-586A2FAFB8C0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TUMORA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r-HR" b="1" dirty="0" err="1" smtClean="0"/>
              <a:t>Adenomi</a:t>
            </a:r>
            <a:r>
              <a:rPr lang="hr-HR" dirty="0" smtClean="0"/>
              <a:t> - dobroćudni tumori epitelnog porijekla koji grade žljezdana tkiva vrlo slična normalnim žljezdanim tkivima</a:t>
            </a:r>
          </a:p>
          <a:p>
            <a:pPr lvl="0"/>
            <a:r>
              <a:rPr lang="hr-HR" b="1" dirty="0" smtClean="0"/>
              <a:t>Karcinomi</a:t>
            </a:r>
            <a:r>
              <a:rPr lang="hr-HR" dirty="0" smtClean="0"/>
              <a:t>  - novotvorine porijekla epitelnih stanica</a:t>
            </a:r>
          </a:p>
          <a:p>
            <a:pPr lvl="0"/>
            <a:r>
              <a:rPr lang="hr-HR" b="1" i="1" dirty="0" err="1" smtClean="0"/>
              <a:t>Carcinoma</a:t>
            </a:r>
            <a:r>
              <a:rPr lang="hr-HR" i="1" dirty="0" smtClean="0"/>
              <a:t> </a:t>
            </a:r>
            <a:r>
              <a:rPr lang="hr-HR" b="1" i="1" dirty="0" err="1" smtClean="0"/>
              <a:t>in</a:t>
            </a:r>
            <a:r>
              <a:rPr lang="hr-HR" i="1" dirty="0" smtClean="0"/>
              <a:t> </a:t>
            </a:r>
            <a:r>
              <a:rPr lang="hr-HR" b="1" i="1" dirty="0" smtClean="0"/>
              <a:t>situ</a:t>
            </a:r>
            <a:r>
              <a:rPr lang="hr-HR" dirty="0" smtClean="0"/>
              <a:t> (CIS) - nalazi se samo u epitelnom sloju tkiva i ne probija bazalnu membranu epitela</a:t>
            </a:r>
          </a:p>
          <a:p>
            <a:pPr lvl="0"/>
            <a:r>
              <a:rPr lang="hr-HR" b="1" dirty="0" smtClean="0"/>
              <a:t>Sarkomi</a:t>
            </a:r>
            <a:r>
              <a:rPr lang="hr-HR" dirty="0" smtClean="0"/>
              <a:t> - tumori koji potiču iz </a:t>
            </a:r>
            <a:r>
              <a:rPr lang="hr-HR" dirty="0" err="1" smtClean="0"/>
              <a:t>mezenhima</a:t>
            </a:r>
            <a:r>
              <a:rPr lang="hr-HR" dirty="0" smtClean="0"/>
              <a:t> ili njegovih derivata</a:t>
            </a:r>
          </a:p>
          <a:p>
            <a:pPr lvl="0"/>
            <a:r>
              <a:rPr lang="hr-HR" b="1" dirty="0" err="1" smtClean="0"/>
              <a:t>Papilomi</a:t>
            </a:r>
            <a:r>
              <a:rPr lang="hr-HR" dirty="0" smtClean="0"/>
              <a:t> - dobroćudni epitelni tumori koji stvaraju </a:t>
            </a:r>
            <a:r>
              <a:rPr lang="hr-HR" dirty="0" err="1" smtClean="0"/>
              <a:t>resičaste</a:t>
            </a:r>
            <a:r>
              <a:rPr lang="hr-HR" dirty="0" smtClean="0"/>
              <a:t> tvorbe</a:t>
            </a:r>
          </a:p>
          <a:p>
            <a:r>
              <a:rPr lang="hr-HR" b="1" dirty="0" smtClean="0"/>
              <a:t>Polipi</a:t>
            </a:r>
            <a:r>
              <a:rPr lang="hr-HR" dirty="0" smtClean="0"/>
              <a:t> -  izbočuje iznad površine sluznice, kao vidljiva, </a:t>
            </a:r>
            <a:r>
              <a:rPr lang="hr-HR" dirty="0" err="1" smtClean="0"/>
              <a:t>solitarna</a:t>
            </a:r>
            <a:r>
              <a:rPr lang="hr-HR" dirty="0" smtClean="0"/>
              <a:t> masa</a:t>
            </a:r>
          </a:p>
          <a:p>
            <a:pPr lvl="0"/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542C-202D-4FF2-9EDF-586A2FAFB8C0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NASTANAK TUMORA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pušenje, </a:t>
            </a:r>
            <a:r>
              <a:rPr lang="hr-HR" dirty="0" smtClean="0">
                <a:hlinkClick r:id="rId2" tooltip="UV (stranica ne postoji)"/>
              </a:rPr>
              <a:t>UV</a:t>
            </a:r>
            <a:r>
              <a:rPr lang="hr-HR" dirty="0" smtClean="0"/>
              <a:t> zračenja, određeni </a:t>
            </a:r>
            <a:r>
              <a:rPr lang="hr-HR" dirty="0" smtClean="0">
                <a:hlinkClick r:id="rId3" tooltip="Virus"/>
              </a:rPr>
              <a:t>virusi</a:t>
            </a:r>
            <a:r>
              <a:rPr lang="hr-HR" dirty="0" smtClean="0"/>
              <a:t> </a:t>
            </a:r>
          </a:p>
          <a:p>
            <a:r>
              <a:rPr lang="hr-HR" dirty="0" smtClean="0"/>
              <a:t>proces nastanka tumora događa se već na molekulskoj razini, </a:t>
            </a:r>
            <a:r>
              <a:rPr lang="hr-HR" dirty="0" err="1" smtClean="0"/>
              <a:t>tj</a:t>
            </a:r>
            <a:r>
              <a:rPr lang="hr-HR" dirty="0" smtClean="0"/>
              <a:t>. poremećaji kontrolnih </a:t>
            </a:r>
            <a:r>
              <a:rPr lang="hr-HR" dirty="0" smtClean="0">
                <a:hlinkClick r:id="rId4" tooltip="Bjelančevina"/>
              </a:rPr>
              <a:t>bjelančevina</a:t>
            </a:r>
            <a:r>
              <a:rPr lang="hr-HR" dirty="0" smtClean="0"/>
              <a:t> </a:t>
            </a:r>
          </a:p>
          <a:p>
            <a:pPr>
              <a:buNone/>
            </a:pPr>
            <a:r>
              <a:rPr lang="hr-HR" dirty="0" smtClean="0"/>
              <a:t> </a:t>
            </a:r>
          </a:p>
          <a:p>
            <a:endParaRPr lang="hr-HR" dirty="0"/>
          </a:p>
        </p:txBody>
      </p:sp>
      <p:pic>
        <p:nvPicPr>
          <p:cNvPr id="2050" name="Picture 2" descr="Slikovni rezultat za DN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95846" y="3429000"/>
            <a:ext cx="5535261" cy="31135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542C-202D-4FF2-9EDF-586A2FAFB8C0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Oštećenje gena može nastati na dva načina: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 smtClean="0"/>
              <a:t>kao posljedica vanjskih kancerogenih faktora (</a:t>
            </a:r>
            <a:r>
              <a:rPr lang="hr-HR" dirty="0" err="1" smtClean="0"/>
              <a:t>hemijski</a:t>
            </a:r>
            <a:r>
              <a:rPr lang="hr-HR" dirty="0" smtClean="0"/>
              <a:t>, fizikalni, mehanički, virusni agensi)</a:t>
            </a:r>
          </a:p>
          <a:p>
            <a:pPr lvl="0"/>
            <a:r>
              <a:rPr lang="hr-HR" dirty="0" smtClean="0"/>
              <a:t>kao posljedica spontanih mutacija u organizmu</a:t>
            </a:r>
          </a:p>
          <a:p>
            <a:endParaRPr lang="hr-HR" dirty="0" smtClean="0"/>
          </a:p>
          <a:p>
            <a:r>
              <a:rPr lang="hr-HR" dirty="0" smtClean="0"/>
              <a:t>To je proces koji se sastoji od niza promjena na genotipskoj i na </a:t>
            </a:r>
            <a:r>
              <a:rPr lang="hr-HR" dirty="0" err="1" smtClean="0"/>
              <a:t>fenotipskoj</a:t>
            </a:r>
            <a:r>
              <a:rPr lang="hr-HR" dirty="0" smtClean="0"/>
              <a:t> razini. </a:t>
            </a:r>
          </a:p>
          <a:p>
            <a:endParaRPr lang="hr-HR" dirty="0" smtClean="0"/>
          </a:p>
          <a:p>
            <a:r>
              <a:rPr lang="hr-HR" dirty="0" smtClean="0"/>
              <a:t>Taj niz promjena koji vodi od zdravog stanja stanice do pojave tumora najčešće traje mjesecima i godinama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542C-202D-4FF2-9EDF-586A2FAFB8C0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METASTAZE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presadnice koje nisu u dodiru s primarnim tumorom i nalaze se u udaljenim tkivima</a:t>
            </a:r>
          </a:p>
          <a:p>
            <a:pPr>
              <a:buNone/>
            </a:pPr>
            <a:r>
              <a:rPr lang="hr-HR" dirty="0" smtClean="0"/>
              <a:t> </a:t>
            </a:r>
          </a:p>
          <a:p>
            <a:r>
              <a:rPr lang="hr-HR" dirty="0" err="1" smtClean="0"/>
              <a:t>metastaziranje</a:t>
            </a:r>
            <a:r>
              <a:rPr lang="hr-HR" dirty="0" smtClean="0"/>
              <a:t> je jedan od najvažnijih karakteristika zloćudnosti, iako svi zloćudni tumori ne metastaziraju</a:t>
            </a:r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542C-202D-4FF2-9EDF-586A2FAFB8C0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adržaja 4" descr="met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988840"/>
            <a:ext cx="6419428" cy="3882719"/>
          </a:xfrm>
        </p:spPr>
      </p:pic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4.2.2017.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542C-202D-4FF2-9EDF-586A2FAFB8C0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</TotalTime>
  <Words>222</Words>
  <Application>Microsoft Office PowerPoint</Application>
  <PresentationFormat>Prikaz na zaslonu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Građanski</vt:lpstr>
      <vt:lpstr>TUMOR I PUTEVI ŠIRENJA</vt:lpstr>
      <vt:lpstr>TUMOR/NEOPLAZIJA</vt:lpstr>
      <vt:lpstr>VRSTE NEOPLAZIJA</vt:lpstr>
      <vt:lpstr>RAK/CANCER</vt:lpstr>
      <vt:lpstr>VRSTE TUMORA</vt:lpstr>
      <vt:lpstr>NASTANAK TUMORA</vt:lpstr>
      <vt:lpstr> Oštećenje gena može nastati na dva načina: </vt:lpstr>
      <vt:lpstr>METASTAZE</vt:lpstr>
      <vt:lpstr>Slajd 9</vt:lpstr>
      <vt:lpstr>PARANEOPLASTIČNI SINDROM </vt:lpstr>
      <vt:lpstr>Slajd 11</vt:lpstr>
      <vt:lpstr>TNM KLASIFIKACIJA </vt:lpstr>
      <vt:lpstr>PROGNOZA BOLESTI</vt:lpstr>
      <vt:lpstr>HVALA NA POZORNOSTI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TUMOR I PUTEVI ŠIRENJA</dc:title>
  <dc:creator>Windows korisnik</dc:creator>
  <cp:lastModifiedBy>Windows korisnik</cp:lastModifiedBy>
  <cp:revision>4</cp:revision>
  <dcterms:created xsi:type="dcterms:W3CDTF">2017-02-03T18:08:33Z</dcterms:created>
  <dcterms:modified xsi:type="dcterms:W3CDTF">2017-02-04T14:24:24Z</dcterms:modified>
</cp:coreProperties>
</file>