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sldIdLst>
    <p:sldId id="256" r:id="rId2"/>
    <p:sldId id="259" r:id="rId3"/>
    <p:sldId id="257" r:id="rId4"/>
    <p:sldId id="258" r:id="rId5"/>
    <p:sldId id="264" r:id="rId6"/>
    <p:sldId id="261" r:id="rId7"/>
    <p:sldId id="260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CBBD8C-A234-A44C-9AC5-E47C7BFE23BC}" v="1" dt="2024-03-12T17:02:00.805"/>
    <p1510:client id="{2411B4F3-DDD0-4B45-ACBA-8F6D7B29DABD}" v="13" dt="2024-03-12T17:01:49.7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30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0F28B-45E3-4585-87E3-73838692A7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7200" y="668049"/>
            <a:ext cx="7626795" cy="2841914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4F755B0-E17A-4B52-A99D-C35BB18BB2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0" y="3602038"/>
            <a:ext cx="7626795" cy="2501728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390C28-805B-4DA6-A10E-651C0FD017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5EBBA9-C52F-4628-AE0D-DCD1772F9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5BAC57-F8E1-4B54-A111-CB53B3203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6523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A5B40-C529-41A6-8D06-07AF9430A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B5A354-E2A8-4A91-9D7A-36D9E0915C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5D3944-2E3D-42BC-B83D-7630699D48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FC57FA-204E-4A7A-BAE2-DF17BB0FF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DA36D-49FF-495A-8E25-4CCC98E390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91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544ECD05-4E94-4A60-8FDA-700BF100B0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Color Fill">
            <a:extLst>
              <a:ext uri="{FF2B5EF4-FFF2-40B4-BE49-F238E27FC236}">
                <a16:creationId xmlns:a16="http://schemas.microsoft.com/office/drawing/2014/main" id="{8BCB0EB2-4067-418C-9465-9D4C71240E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4E37999-41E7-446D-8C53-B904C3CE87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38A90E8-87F8-4150-B5EB-E19C8A01AFB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0" name="Graphic 9">
              <a:extLst>
                <a:ext uri="{FF2B5EF4-FFF2-40B4-BE49-F238E27FC236}">
                  <a16:creationId xmlns:a16="http://schemas.microsoft.com/office/drawing/2014/main" id="{724DCA1C-A8E8-4F90-8FAE-85B1426C108A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158D6291-6756-44E3-9FCE-0B2ECA5EE664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C37CA96E-9DD9-4172-B63B-50DF43B576D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3" name="Graphic 9">
              <a:extLst>
                <a:ext uri="{FF2B5EF4-FFF2-40B4-BE49-F238E27FC236}">
                  <a16:creationId xmlns:a16="http://schemas.microsoft.com/office/drawing/2014/main" id="{B335AFFE-BF3D-491C-8255-692B9DAC6775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14" name="Graphic 9">
              <a:extLst>
                <a:ext uri="{FF2B5EF4-FFF2-40B4-BE49-F238E27FC236}">
                  <a16:creationId xmlns:a16="http://schemas.microsoft.com/office/drawing/2014/main" id="{AA052AAF-7A7C-4EDB-AE2C-FCA3A756C4E5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31F99E9D-6528-47AC-B178-7032D0E17D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4DD302-622D-4E42-BD6F-FAAA98B372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306311" y="668049"/>
            <a:ext cx="2628900" cy="55089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70D9F5-C907-405F-BE11-571C61745E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668049"/>
            <a:ext cx="6689098" cy="55089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CFD860-3FBD-4FE7-A9FD-1D4A4D10A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A367B-81B3-4BD3-9C95-18EC0710A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7D8E54-346D-4D66-BF99-96DA43F80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26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EA2C84-1247-4534-81D1-136C3E1E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48D490-CEA6-4844-A537-F749658D37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DAEFC9-887F-4E73-9938-6032D5286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FCF0CF-134A-404E-A177-9FAAA039F8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A1B0DC-2D2C-408B-A577-904A2385C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487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B55431-EF88-4771-9699-27EF70A55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50"/>
            <a:ext cx="7673389" cy="3816588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DAF57C3-A928-4093-B3FC-ECC2194AE9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7673389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BFD625-A893-46D3-A518-9E969CB4FE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CAD37A-B380-4B65-9FB9-3FB914120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E773B6-CD13-4451-9BF3-C4102BA5E8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9226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C1FBD0A-9F7B-4EBB-9982-B55F5F9806C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88CFF0B8-0BA9-4DD9-B7B2-0655DC8419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77B910E-9B87-4291-987B-6883212CBAE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5596CF7-55B3-409D-A36C-F5BE9D625628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245D23-45D8-474C-8A38-633E99962676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918A8D14-28CA-4095-B2FA-E48B3150AD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1D1F176A-19F1-4537-800D-210F29EC1A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A04C26-6125-4D95-9FC0-50DEB9419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1534" cy="159174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35401A-13E5-4CED-864F-06D6EECCBCA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2341329"/>
            <a:ext cx="5562600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513523-8F78-4766-91D7-03E329B683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341329"/>
            <a:ext cx="4736534" cy="38356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5B757F-BAD2-4343-BD57-FC02D0BE1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30EF3C-A61E-4F43-9C8F-BC9A6455C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19D947-1DC8-4CE9-A031-6EEB776B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9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5BFA9BB-A51E-4D09-8602-5AD9010463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Color Fill">
            <a:extLst>
              <a:ext uri="{FF2B5EF4-FFF2-40B4-BE49-F238E27FC236}">
                <a16:creationId xmlns:a16="http://schemas.microsoft.com/office/drawing/2014/main" id="{A60257A1-779B-4048-BC0D-1EA579B5B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38F4B5D0-AA24-4702-9C01-FC1A03E7B6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1151383" y="2767655"/>
            <a:ext cx="1040617" cy="2833045"/>
            <a:chOff x="11151383" y="2767655"/>
            <a:chExt cx="1040617" cy="2833045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29CBF9BD-1EB2-4122-98FE-F2B5DF8771C9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7C41FF89-01DF-4236-AA4D-243CB8A464B3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FD03BB88-350D-4DE0-BB34-870F6435689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</p:grpSp>
      <p:sp>
        <p:nvSpPr>
          <p:cNvPr id="15" name="Texture">
            <a:extLst>
              <a:ext uri="{FF2B5EF4-FFF2-40B4-BE49-F238E27FC236}">
                <a16:creationId xmlns:a16="http://schemas.microsoft.com/office/drawing/2014/main" id="{4A8025C0-8995-4863-A847-7ED1F8CCE8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0162335-6445-435C-A1C6-9F090B9650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10450629" cy="1325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074B3D-418F-464D-91E7-993D0B4801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086" y="2182814"/>
            <a:ext cx="50215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904709-9362-4AB5-9AA2-32F51BF06A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086" y="3115949"/>
            <a:ext cx="502151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083836-1CF5-406F-B0CB-643F37066CE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890597" y="2182814"/>
            <a:ext cx="501723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4A8670-0F33-4222-AAC9-96A21C47C3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890597" y="3115949"/>
            <a:ext cx="5017232" cy="307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1E6970-4A96-4519-9C0E-11E245D563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5FEE249-70F5-4359-B699-23D68A503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02AE510-A38C-45EE-B061-CB02E4E3DD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6135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7A9D1A-F943-4838-BA2F-6DF4F2EC9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6381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FEE401-3424-4696-A6FC-BBEE79379F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E9D767-A30A-4508-B510-99AB91737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30979DC-F3D5-43AB-8A0F-9C8A14E0C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6644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DCDA0B-9BEE-4B57-8F97-96D5645D06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282AF2-09A1-4A1C-AEB6-577962B714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4D99D9-82B1-496C-ABBC-4FF0C375DC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447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F7D9AFA4-EB8E-4091-A5E2-1B9D163A07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F25018FE-FB44-4E2E-A181-B3476F3E85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A6C7CD4B-70DE-49E2-A336-B6F43F58FF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B4B8BFC9-6F67-47CB-BAE4-45260FBAF397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0F836E5-3C5B-4DE7-B09A-AE00DEE730A9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8E1B8E4-080E-4F43-B33F-59DD21B6B658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07639D4-740A-4B71-8393-99CA375EB4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AE7E56E5-1F6A-442B-B5E0-ED19F815D2E2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3774E986-8FE2-4670-A4C0-96E213269BD7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3A5846DF-A106-4887-BE2C-DCD89DAA65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767E81C-AA51-44A0-B21C-757B2F3B9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1957828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A0438A-298D-4466-B55D-F466C345C3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68049"/>
            <a:ext cx="4875212" cy="523125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4143104-0579-4974-88D2-61DF1A30D3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749024"/>
            <a:ext cx="4314825" cy="311996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FA32755-0632-47CB-AA69-7EFB212FA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ED0B4F-5B59-4064-A88B-E9938A40FF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512E7F-93B8-4E93-BCB3-ADE74FC150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64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4F3C1870-4E69-4DE7-BF2F-DE8A7881C6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Color Fill">
            <a:extLst>
              <a:ext uri="{FF2B5EF4-FFF2-40B4-BE49-F238E27FC236}">
                <a16:creationId xmlns:a16="http://schemas.microsoft.com/office/drawing/2014/main" id="{7439AB1C-A8A1-4745-9625-B18FE9160B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11ADDC4D-D9AA-48F8-BD10-2D20F14607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136312-3085-4615-A743-4EE531585B11}"/>
                </a:ext>
              </a:extLst>
            </p:cNvPr>
            <p:cNvSpPr/>
            <p:nvPr/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29539FE4-376B-4187-A80A-C98EBA23DA30}"/>
                </a:ext>
              </a:extLst>
            </p:cNvPr>
            <p:cNvSpPr/>
            <p:nvPr/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11DC5D7-2276-4A57-8783-A0EFB00416E9}"/>
                </a:ext>
              </a:extLst>
            </p:cNvPr>
            <p:cNvSpPr/>
            <p:nvPr/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57D5B578-4971-4ADC-97D8-B9CEF52AA7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/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9" name="Graphic 9">
              <a:extLst>
                <a:ext uri="{FF2B5EF4-FFF2-40B4-BE49-F238E27FC236}">
                  <a16:creationId xmlns:a16="http://schemas.microsoft.com/office/drawing/2014/main" id="{2D968E77-E43D-4870-93BC-CBF1947336B3}"/>
                </a:ext>
              </a:extLst>
            </p:cNvPr>
            <p:cNvSpPr/>
            <p:nvPr/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1221D41A-E71E-4587-A876-F8778E7C03E1}"/>
                </a:ext>
              </a:extLst>
            </p:cNvPr>
            <p:cNvSpPr/>
            <p:nvPr/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  <p:sp>
        <p:nvSpPr>
          <p:cNvPr id="13" name="Texture">
            <a:extLst>
              <a:ext uri="{FF2B5EF4-FFF2-40B4-BE49-F238E27FC236}">
                <a16:creationId xmlns:a16="http://schemas.microsoft.com/office/drawing/2014/main" id="{50457195-385D-490A-91AB-30B969C619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E06FF6D-24FA-4E04-90ED-7DBE228B2A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4314825" cy="2235711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432D78B-0E21-420F-9DFF-6131CB0F7E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68049"/>
            <a:ext cx="4958436" cy="523125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8AC2A57-1064-4391-B96B-4D04305E0B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2941222"/>
            <a:ext cx="4314825" cy="2927765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D04EB0-850A-4256-8D12-E01A201A4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8048B-57AF-4F53-BC84-8E0A1033FBEC}" type="datetimeFigureOut">
              <a:rPr lang="en-US" smtClean="0"/>
              <a:t>3/12/2024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9CF4AF-C757-4552-AB8A-3B89C3746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2A368-F12B-4B5E-82F0-A6AEE6AF2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8A8A1B-4E1E-43EF-8A39-7D4A3879B9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434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F358BAA-9C8A-4E17-BAD8-32FD6FFEA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Color Fill">
            <a:extLst>
              <a:ext uri="{FF2B5EF4-FFF2-40B4-BE49-F238E27FC236}">
                <a16:creationId xmlns:a16="http://schemas.microsoft.com/office/drawing/2014/main" id="{4D6F41A4-BEE3-4935-9371-4ADEA67A22F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726F010-956A-40BC-8A1F-8002DC729B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/>
        </p:nvGrpSpPr>
        <p:grpSpPr>
          <a:xfrm>
            <a:off x="8351566" y="0"/>
            <a:ext cx="3840434" cy="6858000"/>
            <a:chOff x="8351565" y="0"/>
            <a:chExt cx="3840434" cy="6858000"/>
          </a:xfrm>
        </p:grpSpPr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386E468-0048-46C4-ADDD-FBE7A6AE9F31}"/>
                </a:ext>
              </a:extLst>
            </p:cNvPr>
            <p:cNvSpPr/>
            <p:nvPr/>
          </p:nvSpPr>
          <p:spPr>
            <a:xfrm>
              <a:off x="11260165" y="519204"/>
              <a:ext cx="474635" cy="47463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5B35ED4-0C31-4C8C-A45E-6A3EDEAB2867}"/>
                </a:ext>
              </a:extLst>
            </p:cNvPr>
            <p:cNvSpPr/>
            <p:nvPr/>
          </p:nvSpPr>
          <p:spPr>
            <a:xfrm>
              <a:off x="8385871" y="0"/>
              <a:ext cx="2955657" cy="679194"/>
            </a:xfrm>
            <a:custGeom>
              <a:avLst/>
              <a:gdLst>
                <a:gd name="connsiteX0" fmla="*/ 0 w 2955657"/>
                <a:gd name="connsiteY0" fmla="*/ 0 h 679194"/>
                <a:gd name="connsiteX1" fmla="*/ 2955657 w 2955657"/>
                <a:gd name="connsiteY1" fmla="*/ 0 h 679194"/>
                <a:gd name="connsiteX2" fmla="*/ 2892839 w 2955657"/>
                <a:gd name="connsiteY2" fmla="*/ 84007 h 679194"/>
                <a:gd name="connsiteX3" fmla="*/ 1630760 w 2955657"/>
                <a:gd name="connsiteY3" fmla="*/ 679194 h 679194"/>
                <a:gd name="connsiteX4" fmla="*/ 0 w 2955657"/>
                <a:gd name="connsiteY4" fmla="*/ 679194 h 6791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55657" h="679194">
                  <a:moveTo>
                    <a:pt x="0" y="0"/>
                  </a:moveTo>
                  <a:lnTo>
                    <a:pt x="2955657" y="0"/>
                  </a:lnTo>
                  <a:lnTo>
                    <a:pt x="2892839" y="84007"/>
                  </a:lnTo>
                  <a:cubicBezTo>
                    <a:pt x="2592855" y="447504"/>
                    <a:pt x="2138868" y="679194"/>
                    <a:pt x="1630760" y="679194"/>
                  </a:cubicBezTo>
                  <a:lnTo>
                    <a:pt x="0" y="679194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40A1EF3-FA93-48F4-9F82-BC0C79635750}"/>
                </a:ext>
              </a:extLst>
            </p:cNvPr>
            <p:cNvSpPr/>
            <p:nvPr/>
          </p:nvSpPr>
          <p:spPr>
            <a:xfrm>
              <a:off x="8351565" y="4121414"/>
              <a:ext cx="3266317" cy="2736586"/>
            </a:xfrm>
            <a:custGeom>
              <a:avLst/>
              <a:gdLst>
                <a:gd name="connsiteX0" fmla="*/ 1635557 w 3266317"/>
                <a:gd name="connsiteY0" fmla="*/ 0 h 2736586"/>
                <a:gd name="connsiteX1" fmla="*/ 3266317 w 3266317"/>
                <a:gd name="connsiteY1" fmla="*/ 0 h 2736586"/>
                <a:gd name="connsiteX2" fmla="*/ 3266317 w 3266317"/>
                <a:gd name="connsiteY2" fmla="*/ 1630760 h 2736586"/>
                <a:gd name="connsiteX3" fmla="*/ 2892838 w 3266317"/>
                <a:gd name="connsiteY3" fmla="*/ 2671131 h 2736586"/>
                <a:gd name="connsiteX4" fmla="*/ 2833348 w 3266317"/>
                <a:gd name="connsiteY4" fmla="*/ 2736586 h 2736586"/>
                <a:gd name="connsiteX5" fmla="*/ 0 w 3266317"/>
                <a:gd name="connsiteY5" fmla="*/ 2736586 h 2736586"/>
                <a:gd name="connsiteX6" fmla="*/ 0 w 3266317"/>
                <a:gd name="connsiteY6" fmla="*/ 1635558 h 2736586"/>
                <a:gd name="connsiteX7" fmla="*/ 1635557 w 3266317"/>
                <a:gd name="connsiteY7" fmla="*/ 0 h 27365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266317" h="2736586">
                  <a:moveTo>
                    <a:pt x="1635557" y="0"/>
                  </a:moveTo>
                  <a:lnTo>
                    <a:pt x="3266317" y="0"/>
                  </a:lnTo>
                  <a:lnTo>
                    <a:pt x="3266317" y="1630760"/>
                  </a:lnTo>
                  <a:cubicBezTo>
                    <a:pt x="3266317" y="2025955"/>
                    <a:pt x="3126159" y="2388411"/>
                    <a:pt x="2892838" y="2671131"/>
                  </a:cubicBezTo>
                  <a:lnTo>
                    <a:pt x="2833348" y="2736586"/>
                  </a:lnTo>
                  <a:lnTo>
                    <a:pt x="0" y="2736586"/>
                  </a:lnTo>
                  <a:lnTo>
                    <a:pt x="0" y="1635558"/>
                  </a:lnTo>
                  <a:cubicBezTo>
                    <a:pt x="0" y="732255"/>
                    <a:pt x="732254" y="0"/>
                    <a:pt x="1635557" y="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985F09D-6969-44D0-B04F-4EDE0FEDAF63}"/>
                </a:ext>
              </a:extLst>
            </p:cNvPr>
            <p:cNvSpPr/>
            <p:nvPr/>
          </p:nvSpPr>
          <p:spPr>
            <a:xfrm>
              <a:off x="11755674" y="3386384"/>
              <a:ext cx="436325" cy="1309674"/>
            </a:xfrm>
            <a:custGeom>
              <a:avLst/>
              <a:gdLst>
                <a:gd name="connsiteX0" fmla="*/ 470325 w 477612"/>
                <a:gd name="connsiteY0" fmla="*/ 0 h 1433600"/>
                <a:gd name="connsiteX1" fmla="*/ 475607 w 477612"/>
                <a:gd name="connsiteY1" fmla="*/ 3701 h 1433600"/>
                <a:gd name="connsiteX2" fmla="*/ 477612 w 477612"/>
                <a:gd name="connsiteY2" fmla="*/ 5160 h 1433600"/>
                <a:gd name="connsiteX3" fmla="*/ 477612 w 477612"/>
                <a:gd name="connsiteY3" fmla="*/ 1428441 h 1433600"/>
                <a:gd name="connsiteX4" fmla="*/ 475607 w 477612"/>
                <a:gd name="connsiteY4" fmla="*/ 1429900 h 1433600"/>
                <a:gd name="connsiteX5" fmla="*/ 470325 w 477612"/>
                <a:gd name="connsiteY5" fmla="*/ 1433600 h 1433600"/>
                <a:gd name="connsiteX6" fmla="*/ 0 w 477612"/>
                <a:gd name="connsiteY6" fmla="*/ 716800 h 1433600"/>
                <a:gd name="connsiteX7" fmla="*/ 470325 w 477612"/>
                <a:gd name="connsiteY7" fmla="*/ 0 h 143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477612" h="1433600">
                  <a:moveTo>
                    <a:pt x="470325" y="0"/>
                  </a:moveTo>
                  <a:cubicBezTo>
                    <a:pt x="470325" y="0"/>
                    <a:pt x="472162" y="1254"/>
                    <a:pt x="475607" y="3701"/>
                  </a:cubicBezTo>
                  <a:lnTo>
                    <a:pt x="477612" y="5160"/>
                  </a:lnTo>
                  <a:lnTo>
                    <a:pt x="477612" y="1428441"/>
                  </a:lnTo>
                  <a:lnTo>
                    <a:pt x="475607" y="1429900"/>
                  </a:lnTo>
                  <a:cubicBezTo>
                    <a:pt x="472162" y="1432347"/>
                    <a:pt x="470325" y="1433600"/>
                    <a:pt x="470325" y="1433600"/>
                  </a:cubicBezTo>
                  <a:cubicBezTo>
                    <a:pt x="470325" y="1433600"/>
                    <a:pt x="0" y="1112672"/>
                    <a:pt x="0" y="716800"/>
                  </a:cubicBezTo>
                  <a:cubicBezTo>
                    <a:pt x="0" y="320929"/>
                    <a:pt x="470325" y="0"/>
                    <a:pt x="470325" y="0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20000"/>
                  <a:lumOff val="80000"/>
                </a:schemeClr>
              </a:fgClr>
              <a:bgClr>
                <a:schemeClr val="accent4">
                  <a:lumMod val="60000"/>
                  <a:lumOff val="40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003913A0-A3C0-4ED8-8920-318068FBC46F}"/>
                </a:ext>
              </a:extLst>
            </p:cNvPr>
            <p:cNvSpPr/>
            <p:nvPr/>
          </p:nvSpPr>
          <p:spPr>
            <a:xfrm>
              <a:off x="8385870" y="791588"/>
              <a:ext cx="3232012" cy="3232012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</p:grpSp>
      <p:sp>
        <p:nvSpPr>
          <p:cNvPr id="12" name="Texture">
            <a:extLst>
              <a:ext uri="{FF2B5EF4-FFF2-40B4-BE49-F238E27FC236}">
                <a16:creationId xmlns:a16="http://schemas.microsoft.com/office/drawing/2014/main" id="{7FE1D329-7CB2-4DF5-B0C0-36DD19EBC6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13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3083B5-1505-44FE-894D-AA1AB6D6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668049"/>
            <a:ext cx="7685037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F3930-F8C8-43B1-BC1A-6264F4ACB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2096713"/>
            <a:ext cx="7685037" cy="4080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F4F2F7-3ECA-43D7-BFF3-FBB407AEAB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08048B-57AF-4F53-BC84-8E0A1033FBEC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A193F-0B61-43DD-8E45-EFEAC43E38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7200" y="1554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25961-D3A8-4945-AEE4-EE1952DBDC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954512" y="6355080"/>
            <a:ext cx="795528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pc="11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8A8A1B-4E1E-43EF-8A39-7D4A3879B94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572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sonjahalambek.wixsite.com/herbalvet/proizvodi" TargetMode="External"/><Relationship Id="rId2" Type="http://schemas.openxmlformats.org/officeDocument/2006/relationships/hyperlink" Target="https://www.rasadnik-milic.hr/lavanda-ljekovita-i-iznimno-korisna-biljka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ackground Fill">
            <a:extLst>
              <a:ext uri="{FF2B5EF4-FFF2-40B4-BE49-F238E27FC236}">
                <a16:creationId xmlns:a16="http://schemas.microsoft.com/office/drawing/2014/main" id="{B6D694DB-A3FC-4F14-A225-17BEBA44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pic>
        <p:nvPicPr>
          <p:cNvPr id="6" name="Picture 5" descr="Campo di lavanda in primo piano">
            <a:extLst>
              <a:ext uri="{FF2B5EF4-FFF2-40B4-BE49-F238E27FC236}">
                <a16:creationId xmlns:a16="http://schemas.microsoft.com/office/drawing/2014/main" id="{8C539386-0982-13BF-E9CF-6F013D08F7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15952" r="6" b="6"/>
          <a:stretch/>
        </p:blipFill>
        <p:spPr>
          <a:xfrm>
            <a:off x="20" y="10"/>
            <a:ext cx="12188921" cy="685799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4233" y="686020"/>
            <a:ext cx="8630138" cy="2742980"/>
          </a:xfrm>
        </p:spPr>
        <p:txBody>
          <a:bodyPr>
            <a:normAutofit/>
          </a:bodyPr>
          <a:lstStyle/>
          <a:p>
            <a:r>
              <a:rPr lang="en-US" b="1">
                <a:solidFill>
                  <a:srgbClr val="FFFFFF"/>
                </a:solidFill>
                <a:ea typeface="Calibri Light"/>
                <a:cs typeface="Calibri Light"/>
              </a:rPr>
              <a:t>Lavanda</a:t>
            </a: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4233" y="3602038"/>
            <a:ext cx="8630138" cy="25699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Izradile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: N.B., S.Š., L.L.</a:t>
            </a:r>
          </a:p>
          <a:p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Zdravstvena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 </a:t>
            </a:r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i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 </a:t>
            </a:r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veterinarska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škola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 dr. </a:t>
            </a:r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Andrije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Štampara</a:t>
            </a:r>
            <a:r>
              <a:rPr lang="en-US" i="1">
                <a:solidFill>
                  <a:srgbClr val="FFFFFF"/>
                </a:solidFill>
                <a:ea typeface="Calibri"/>
                <a:cs typeface="Calibri"/>
              </a:rPr>
              <a:t> </a:t>
            </a:r>
            <a:r>
              <a:rPr lang="en-US" i="1" err="1">
                <a:solidFill>
                  <a:srgbClr val="FFFFFF"/>
                </a:solidFill>
                <a:ea typeface="Calibri"/>
                <a:cs typeface="Calibri"/>
              </a:rPr>
              <a:t>Vinkovci</a:t>
            </a:r>
            <a:endParaRPr lang="en-US" i="1">
              <a:solidFill>
                <a:srgbClr val="FFFFFF"/>
              </a:solidFill>
              <a:ea typeface="Calibri"/>
              <a:cs typeface="Calibri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D4433877-8295-4A0D-94F7-BFD8A63360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0300855" y="0"/>
            <a:ext cx="1891145" cy="5600700"/>
            <a:chOff x="10300855" y="0"/>
            <a:chExt cx="1891145" cy="5600700"/>
          </a:xfrm>
        </p:grpSpPr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51FD208E-0612-408E-9D15-241B4532517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83194" y="2943021"/>
              <a:ext cx="246527" cy="2465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en-US"/>
            </a:p>
          </p:txBody>
        </p:sp>
        <p:sp>
          <p:nvSpPr>
            <p:cNvPr id="8" name="Graphic 9">
              <a:extLst>
                <a:ext uri="{FF2B5EF4-FFF2-40B4-BE49-F238E27FC236}">
                  <a16:creationId xmlns:a16="http://schemas.microsoft.com/office/drawing/2014/main" id="{0005FEAC-EF53-4E59-AFAA-B72D0F702B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30568" y="2199078"/>
              <a:ext cx="1195288" cy="119528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lumMod val="75000"/>
                <a:alpha val="6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20D9F4E7-B583-4E44-AE18-421B268FBAF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V="1">
              <a:off x="11151383" y="4336822"/>
              <a:ext cx="1040617" cy="1263878"/>
            </a:xfrm>
            <a:custGeom>
              <a:avLst/>
              <a:gdLst>
                <a:gd name="connsiteX0" fmla="*/ 1087069 w 1119832"/>
                <a:gd name="connsiteY0" fmla="*/ 1138 h 1360088"/>
                <a:gd name="connsiteX1" fmla="*/ 1119832 w 1119832"/>
                <a:gd name="connsiteY1" fmla="*/ 3278 h 1360088"/>
                <a:gd name="connsiteX2" fmla="*/ 1119832 w 1119832"/>
                <a:gd name="connsiteY2" fmla="*/ 1097964 h 1360088"/>
                <a:gd name="connsiteX3" fmla="*/ 1109686 w 1119832"/>
                <a:gd name="connsiteY3" fmla="*/ 1109686 h 1360088"/>
                <a:gd name="connsiteX4" fmla="*/ 25249 w 1119832"/>
                <a:gd name="connsiteY4" fmla="*/ 1334840 h 1360088"/>
                <a:gd name="connsiteX5" fmla="*/ 250404 w 1119832"/>
                <a:gd name="connsiteY5" fmla="*/ 250404 h 1360088"/>
                <a:gd name="connsiteX6" fmla="*/ 1087069 w 1119832"/>
                <a:gd name="connsiteY6" fmla="*/ 1138 h 13600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119832" h="1360088">
                  <a:moveTo>
                    <a:pt x="1087069" y="1138"/>
                  </a:moveTo>
                  <a:lnTo>
                    <a:pt x="1119832" y="3278"/>
                  </a:lnTo>
                  <a:lnTo>
                    <a:pt x="1119832" y="1097964"/>
                  </a:lnTo>
                  <a:lnTo>
                    <a:pt x="1109686" y="1109686"/>
                  </a:lnTo>
                  <a:cubicBezTo>
                    <a:pt x="748058" y="1471314"/>
                    <a:pt x="25249" y="1334840"/>
                    <a:pt x="25249" y="1334840"/>
                  </a:cubicBezTo>
                  <a:cubicBezTo>
                    <a:pt x="25249" y="1334840"/>
                    <a:pt x="-111224" y="612032"/>
                    <a:pt x="250404" y="250404"/>
                  </a:cubicBezTo>
                  <a:cubicBezTo>
                    <a:pt x="476422" y="24386"/>
                    <a:pt x="843525" y="-7060"/>
                    <a:pt x="1087069" y="113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3C41D6DC-5CB2-4929-AAA8-328E7AA84D7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638492" y="2767655"/>
              <a:ext cx="553508" cy="1567713"/>
            </a:xfrm>
            <a:custGeom>
              <a:avLst/>
              <a:gdLst>
                <a:gd name="connsiteX0" fmla="*/ 612019 w 612019"/>
                <a:gd name="connsiteY0" fmla="*/ 0 h 1733435"/>
                <a:gd name="connsiteX1" fmla="*/ 612019 w 612019"/>
                <a:gd name="connsiteY1" fmla="*/ 1733435 h 1733435"/>
                <a:gd name="connsiteX2" fmla="*/ 180103 w 612019"/>
                <a:gd name="connsiteY2" fmla="*/ 1301519 h 1733435"/>
                <a:gd name="connsiteX3" fmla="*/ 180103 w 612019"/>
                <a:gd name="connsiteY3" fmla="*/ 431916 h 17334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12019" h="1733435">
                  <a:moveTo>
                    <a:pt x="612019" y="0"/>
                  </a:moveTo>
                  <a:lnTo>
                    <a:pt x="612019" y="1733435"/>
                  </a:lnTo>
                  <a:lnTo>
                    <a:pt x="180103" y="1301519"/>
                  </a:lnTo>
                  <a:cubicBezTo>
                    <a:pt x="-60034" y="1061382"/>
                    <a:pt x="-60034" y="672053"/>
                    <a:pt x="180103" y="431916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lvl="0"/>
              <a:endParaRPr lang="en-US"/>
            </a:p>
          </p:txBody>
        </p:sp>
        <p:sp>
          <p:nvSpPr>
            <p:cNvPr id="20" name="Graphic 9">
              <a:extLst>
                <a:ext uri="{FF2B5EF4-FFF2-40B4-BE49-F238E27FC236}">
                  <a16:creationId xmlns:a16="http://schemas.microsoft.com/office/drawing/2014/main" id="{810D7DDE-644B-4D22-86B4-C3FEDF985A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300855" y="0"/>
              <a:ext cx="1891145" cy="189114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accent1"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  <p:sp>
          <p:nvSpPr>
            <p:cNvPr id="21" name="Graphic 9">
              <a:extLst>
                <a:ext uri="{FF2B5EF4-FFF2-40B4-BE49-F238E27FC236}">
                  <a16:creationId xmlns:a16="http://schemas.microsoft.com/office/drawing/2014/main" id="{5777DB78-76A6-4C7E-884B-AE5A8540D7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>
              <a:off x="10424367" y="122795"/>
              <a:ext cx="1644119" cy="1644119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F74280F7-820D-43DE-BE07-57E20B271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4CE59E-33B2-4BF6-BDAF-FF427BED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9676" y="0"/>
            <a:ext cx="3978431" cy="4416552"/>
            <a:chOff x="8029676" y="0"/>
            <a:chExt cx="3978431" cy="441655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DCF5BE-5BFF-4058-9273-7E19386D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3" y="581482"/>
              <a:ext cx="224952" cy="2249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5E01F626-482C-47F7-859C-AEF429D18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9676" y="2823451"/>
              <a:ext cx="1045306" cy="1593101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E356C7-EC26-488C-BF50-CAB3FE7EF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46070" y="3643335"/>
              <a:ext cx="355343" cy="35534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5D13E4-B6A4-4377-9171-55D0CC946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28878" y="0"/>
              <a:ext cx="2779229" cy="817919"/>
            </a:xfrm>
            <a:custGeom>
              <a:avLst/>
              <a:gdLst>
                <a:gd name="connsiteX0" fmla="*/ 0 w 2779229"/>
                <a:gd name="connsiteY0" fmla="*/ 0 h 817919"/>
                <a:gd name="connsiteX1" fmla="*/ 2779229 w 2779229"/>
                <a:gd name="connsiteY1" fmla="*/ 0 h 817919"/>
                <a:gd name="connsiteX2" fmla="*/ 2755430 w 2779229"/>
                <a:gd name="connsiteY2" fmla="*/ 49404 h 817919"/>
                <a:gd name="connsiteX3" fmla="*/ 1464180 w 2779229"/>
                <a:gd name="connsiteY3" fmla="*/ 817919 h 817919"/>
                <a:gd name="connsiteX4" fmla="*/ 0 w 2779229"/>
                <a:gd name="connsiteY4" fmla="*/ 817919 h 81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9229" h="817919">
                  <a:moveTo>
                    <a:pt x="0" y="0"/>
                  </a:moveTo>
                  <a:lnTo>
                    <a:pt x="2779229" y="0"/>
                  </a:lnTo>
                  <a:lnTo>
                    <a:pt x="2755430" y="49404"/>
                  </a:lnTo>
                  <a:cubicBezTo>
                    <a:pt x="2506760" y="507168"/>
                    <a:pt x="2021765" y="817919"/>
                    <a:pt x="1464180" y="817919"/>
                  </a:cubicBezTo>
                  <a:lnTo>
                    <a:pt x="0" y="81791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1C1C1B5-6E98-0042-8046-6E689E5BDD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042" y="117268"/>
            <a:ext cx="6139543" cy="1325563"/>
          </a:xfrm>
        </p:spPr>
        <p:txBody>
          <a:bodyPr anchor="b">
            <a:normAutofit/>
          </a:bodyPr>
          <a:lstStyle/>
          <a:p>
            <a:r>
              <a:rPr lang="en-US" err="1"/>
              <a:t>Vrste</a:t>
            </a:r>
            <a:r>
              <a:rPr lang="en-US"/>
              <a:t> </a:t>
            </a:r>
            <a:r>
              <a:rPr lang="en-US" err="1"/>
              <a:t>lavande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EA5F0-4533-843E-3F2E-2E1D788CBC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42" y="1844843"/>
            <a:ext cx="7249121" cy="3977271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800"/>
              <a:t>Prava </a:t>
            </a:r>
            <a:r>
              <a:rPr lang="en-US" sz="2800" err="1"/>
              <a:t>lavanda</a:t>
            </a:r>
            <a:r>
              <a:rPr lang="en-US" sz="2800"/>
              <a:t> ( lat. Lavandula Angustifolia )</a:t>
            </a:r>
          </a:p>
          <a:p>
            <a:r>
              <a:rPr lang="en-US" sz="2800"/>
              <a:t>Lavandin ( lat. Lavandula x Intermedia )</a:t>
            </a:r>
          </a:p>
          <a:p>
            <a:r>
              <a:rPr lang="en-US" sz="2800" err="1"/>
              <a:t>Španjolska</a:t>
            </a:r>
            <a:r>
              <a:rPr lang="en-US" sz="2800"/>
              <a:t> </a:t>
            </a:r>
            <a:r>
              <a:rPr lang="en-US" sz="2800" err="1"/>
              <a:t>lavanda</a:t>
            </a:r>
            <a:r>
              <a:rPr lang="en-US" sz="2800"/>
              <a:t> ( lat. Lavandula </a:t>
            </a:r>
            <a:r>
              <a:rPr lang="en-US" sz="2800" err="1"/>
              <a:t>Stoechas</a:t>
            </a:r>
            <a:r>
              <a:rPr lang="en-US" sz="2800"/>
              <a:t> )</a:t>
            </a:r>
          </a:p>
          <a:p>
            <a:r>
              <a:rPr lang="en-US" sz="2800" err="1"/>
              <a:t>Francuska</a:t>
            </a:r>
            <a:r>
              <a:rPr lang="en-US" sz="2800"/>
              <a:t> </a:t>
            </a:r>
            <a:r>
              <a:rPr lang="en-US" sz="2800" err="1"/>
              <a:t>lavanda</a:t>
            </a:r>
            <a:r>
              <a:rPr lang="en-US" sz="2800"/>
              <a:t> ( lat. Lavandula </a:t>
            </a:r>
            <a:r>
              <a:rPr lang="en-US" sz="2800" err="1"/>
              <a:t>Bentata</a:t>
            </a:r>
            <a:r>
              <a:rPr lang="en-US" sz="2800"/>
              <a:t> )</a:t>
            </a:r>
          </a:p>
          <a:p>
            <a:r>
              <a:rPr lang="en-US" sz="2800" err="1"/>
              <a:t>Portugalska</a:t>
            </a:r>
            <a:r>
              <a:rPr lang="en-US" sz="2800"/>
              <a:t> </a:t>
            </a:r>
            <a:r>
              <a:rPr lang="en-US" sz="2800" err="1"/>
              <a:t>lavanda</a:t>
            </a:r>
            <a:r>
              <a:rPr lang="en-US" sz="2800"/>
              <a:t> ( lat. Lavandula Latifolia )</a:t>
            </a:r>
          </a:p>
        </p:txBody>
      </p:sp>
      <p:pic>
        <p:nvPicPr>
          <p:cNvPr id="4" name="Picture 3" descr="Lavandin - MP Labo">
            <a:extLst>
              <a:ext uri="{FF2B5EF4-FFF2-40B4-BE49-F238E27FC236}">
                <a16:creationId xmlns:a16="http://schemas.microsoft.com/office/drawing/2014/main" id="{8932CA26-D618-87C8-E94B-7627BA82FDD5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7365" r="7730" b="-1"/>
          <a:stretch/>
        </p:blipFill>
        <p:spPr>
          <a:xfrm>
            <a:off x="9221775" y="1059523"/>
            <a:ext cx="2780818" cy="2780817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  <p:pic>
        <p:nvPicPr>
          <p:cNvPr id="5" name="Picture 4" descr="LAVANDA ŠPANJOLSKA / LAVANDULA STOECHAS¨ – Kuća biljaka">
            <a:extLst>
              <a:ext uri="{FF2B5EF4-FFF2-40B4-BE49-F238E27FC236}">
                <a16:creationId xmlns:a16="http://schemas.microsoft.com/office/drawing/2014/main" id="{F3687540-E6F5-9B74-FC24-7AFCEF9754C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890"/>
          <a:stretch/>
        </p:blipFill>
        <p:spPr>
          <a:xfrm>
            <a:off x="8769213" y="3998675"/>
            <a:ext cx="3233380" cy="2859322"/>
          </a:xfrm>
          <a:custGeom>
            <a:avLst/>
            <a:gdLst/>
            <a:ahLst/>
            <a:cxnLst/>
            <a:rect l="l" t="t" r="r" b="b"/>
            <a:pathLst>
              <a:path w="3316319" h="2932666">
                <a:moveTo>
                  <a:pt x="1660595" y="0"/>
                </a:moveTo>
                <a:lnTo>
                  <a:pt x="3316319" y="0"/>
                </a:lnTo>
                <a:lnTo>
                  <a:pt x="3316319" y="1646632"/>
                </a:lnTo>
                <a:cubicBezTo>
                  <a:pt x="3316319" y="2159685"/>
                  <a:pt x="3081083" y="2618091"/>
                  <a:pt x="2712021" y="2920995"/>
                </a:cubicBezTo>
                <a:lnTo>
                  <a:pt x="2696327" y="2932666"/>
                </a:lnTo>
                <a:lnTo>
                  <a:pt x="0" y="2932666"/>
                </a:lnTo>
                <a:lnTo>
                  <a:pt x="0" y="1651476"/>
                </a:lnTo>
                <a:cubicBezTo>
                  <a:pt x="0" y="739381"/>
                  <a:pt x="743464" y="0"/>
                  <a:pt x="166059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9078959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F74280F7-820D-43DE-BE07-57E20B271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4CE59E-33B2-4BF6-BDAF-FF427BED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9676" y="0"/>
            <a:ext cx="3978431" cy="4416552"/>
            <a:chOff x="8029676" y="0"/>
            <a:chExt cx="3978431" cy="441655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DCF5BE-5BFF-4058-9273-7E19386D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3" y="581482"/>
              <a:ext cx="224952" cy="2249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5E01F626-482C-47F7-859C-AEF429D18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9676" y="2823451"/>
              <a:ext cx="1045306" cy="1593101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E356C7-EC26-488C-BF50-CAB3FE7EF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46070" y="3643335"/>
              <a:ext cx="355343" cy="35534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5D13E4-B6A4-4377-9171-55D0CC946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28878" y="0"/>
              <a:ext cx="2779229" cy="817919"/>
            </a:xfrm>
            <a:custGeom>
              <a:avLst/>
              <a:gdLst>
                <a:gd name="connsiteX0" fmla="*/ 0 w 2779229"/>
                <a:gd name="connsiteY0" fmla="*/ 0 h 817919"/>
                <a:gd name="connsiteX1" fmla="*/ 2779229 w 2779229"/>
                <a:gd name="connsiteY1" fmla="*/ 0 h 817919"/>
                <a:gd name="connsiteX2" fmla="*/ 2755430 w 2779229"/>
                <a:gd name="connsiteY2" fmla="*/ 49404 h 817919"/>
                <a:gd name="connsiteX3" fmla="*/ 1464180 w 2779229"/>
                <a:gd name="connsiteY3" fmla="*/ 817919 h 817919"/>
                <a:gd name="connsiteX4" fmla="*/ 0 w 2779229"/>
                <a:gd name="connsiteY4" fmla="*/ 817919 h 81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9229" h="817919">
                  <a:moveTo>
                    <a:pt x="0" y="0"/>
                  </a:moveTo>
                  <a:lnTo>
                    <a:pt x="2779229" y="0"/>
                  </a:lnTo>
                  <a:lnTo>
                    <a:pt x="2755430" y="49404"/>
                  </a:lnTo>
                  <a:cubicBezTo>
                    <a:pt x="2506760" y="507168"/>
                    <a:pt x="2021765" y="817919"/>
                    <a:pt x="1464180" y="817919"/>
                  </a:cubicBezTo>
                  <a:lnTo>
                    <a:pt x="0" y="81791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8B9C6CF-1727-0F7B-DEEC-5F4553A4A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6400" y="263652"/>
            <a:ext cx="6139543" cy="1325563"/>
          </a:xfrm>
        </p:spPr>
        <p:txBody>
          <a:bodyPr anchor="b">
            <a:normAutofit/>
          </a:bodyPr>
          <a:lstStyle/>
          <a:p>
            <a:r>
              <a:rPr lang="en-US" err="1"/>
              <a:t>Općenito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0EA9CA-92F2-7BAE-06C6-46C603526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1801"/>
            <a:ext cx="7574643" cy="38703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>
                <a:latin typeface="Gill Sans Nova"/>
                <a:cs typeface="Arial"/>
              </a:rPr>
              <a:t>Lavande </a:t>
            </a:r>
            <a:r>
              <a:rPr lang="en-US" sz="2400" err="1">
                <a:latin typeface="Gill Sans Nova"/>
                <a:cs typeface="Arial"/>
              </a:rPr>
              <a:t>su</a:t>
            </a:r>
            <a:r>
              <a:rPr lang="en-US" sz="2400">
                <a:latin typeface="Gill Sans Nova"/>
                <a:cs typeface="Arial"/>
              </a:rPr>
              <a:t> rod od </a:t>
            </a:r>
            <a:r>
              <a:rPr lang="en-US" sz="2400" err="1">
                <a:latin typeface="Gill Sans Nova"/>
                <a:cs typeface="Arial"/>
              </a:rPr>
              <a:t>oko</a:t>
            </a:r>
            <a:r>
              <a:rPr lang="en-US" sz="2400">
                <a:latin typeface="Gill Sans Nova"/>
                <a:cs typeface="Arial"/>
              </a:rPr>
              <a:t> 40 </a:t>
            </a:r>
            <a:r>
              <a:rPr lang="en-US" sz="2400" err="1">
                <a:latin typeface="Gill Sans Nova"/>
                <a:cs typeface="Arial"/>
              </a:rPr>
              <a:t>vrsta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biljaka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koje</a:t>
            </a:r>
            <a:r>
              <a:rPr lang="en-US" sz="2400">
                <a:latin typeface="Gill Sans Nova"/>
                <a:cs typeface="Arial"/>
              </a:rPr>
              <a:t> </a:t>
            </a:r>
            <a:r>
              <a:rPr lang="en-US" sz="2400" err="1">
                <a:latin typeface="Gill Sans Nova"/>
                <a:cs typeface="Arial"/>
              </a:rPr>
              <a:t>nalazimo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diljem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Mediterana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sjeverne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Afrike</a:t>
            </a:r>
            <a:r>
              <a:rPr lang="en-US" sz="2400">
                <a:latin typeface="Gill Sans Nova"/>
                <a:cs typeface="Arial"/>
              </a:rPr>
              <a:t> pa </a:t>
            </a:r>
            <a:r>
              <a:rPr lang="en-US" sz="2400" err="1">
                <a:latin typeface="Gill Sans Nova"/>
                <a:cs typeface="Arial"/>
              </a:rPr>
              <a:t>sve</a:t>
            </a:r>
            <a:r>
              <a:rPr lang="en-US" sz="2400">
                <a:latin typeface="Gill Sans Nova"/>
                <a:cs typeface="Arial"/>
              </a:rPr>
              <a:t> do </a:t>
            </a:r>
            <a:r>
              <a:rPr lang="en-US" sz="2400" err="1">
                <a:latin typeface="Gill Sans Nova"/>
                <a:cs typeface="Arial"/>
              </a:rPr>
              <a:t>zapadne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Indije</a:t>
            </a:r>
            <a:r>
              <a:rPr lang="en-US" sz="2400">
                <a:latin typeface="Gill Sans Nova"/>
                <a:cs typeface="Arial"/>
              </a:rPr>
              <a:t>.</a:t>
            </a:r>
            <a:endParaRPr lang="en-US" sz="2400">
              <a:latin typeface="Gill Sans Nova"/>
            </a:endParaRPr>
          </a:p>
          <a:p>
            <a:pPr marL="0" indent="0">
              <a:buNone/>
            </a:pPr>
            <a:endParaRPr lang="en-US" sz="2400">
              <a:latin typeface="Gill Sans Nova"/>
              <a:cs typeface="Arial"/>
            </a:endParaRPr>
          </a:p>
          <a:p>
            <a:r>
              <a:rPr lang="en-US" sz="2400">
                <a:latin typeface="Gill Sans Nova"/>
                <a:cs typeface="Arial"/>
              </a:rPr>
              <a:t>Lavande </a:t>
            </a:r>
            <a:r>
              <a:rPr lang="en-US" sz="2400" err="1">
                <a:latin typeface="Gill Sans Nova"/>
                <a:cs typeface="Arial"/>
              </a:rPr>
              <a:t>su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mali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zimzeleni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grmovi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sa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sivo-zelenim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izduženim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uskom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listovima</a:t>
            </a:r>
            <a:r>
              <a:rPr lang="en-US" sz="2400">
                <a:latin typeface="Gill Sans Nova"/>
                <a:cs typeface="Arial"/>
              </a:rPr>
              <a:t>.</a:t>
            </a:r>
            <a:endParaRPr lang="en-US" sz="2400">
              <a:latin typeface="Gill Sans Nova"/>
            </a:endParaRPr>
          </a:p>
          <a:p>
            <a:pPr marL="0" indent="0">
              <a:buNone/>
            </a:pPr>
            <a:endParaRPr lang="en-US" sz="2400">
              <a:latin typeface="Gill Sans Nova"/>
              <a:cs typeface="Arial"/>
            </a:endParaRPr>
          </a:p>
          <a:p>
            <a:r>
              <a:rPr lang="en-US" sz="2400" err="1">
                <a:latin typeface="Gill Sans Nova"/>
                <a:cs typeface="Arial"/>
              </a:rPr>
              <a:t>Ljubičasti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cvjetovi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su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rijetko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raspoređeni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na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vrhovima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dugih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golih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peteljki</a:t>
            </a:r>
            <a:r>
              <a:rPr lang="en-US" sz="2400">
                <a:latin typeface="Gill Sans Nova"/>
                <a:cs typeface="Arial"/>
              </a:rPr>
              <a:t>, a plod je </a:t>
            </a:r>
            <a:r>
              <a:rPr lang="en-US" sz="2400" err="1">
                <a:latin typeface="Gill Sans Nova"/>
                <a:cs typeface="Arial"/>
              </a:rPr>
              <a:t>sitan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orašastog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oblika</a:t>
            </a:r>
            <a:endParaRPr lang="en-US" sz="2400">
              <a:latin typeface="Gill Sans Nova"/>
              <a:cs typeface="Arial"/>
            </a:endParaRPr>
          </a:p>
          <a:p>
            <a:pPr marL="0" indent="0">
              <a:buNone/>
            </a:pPr>
            <a:endParaRPr lang="en-US" sz="2400">
              <a:cs typeface="Arial"/>
            </a:endParaRPr>
          </a:p>
          <a:p>
            <a:r>
              <a:rPr lang="en-US" sz="2400" err="1"/>
              <a:t>Najčešće</a:t>
            </a:r>
            <a:r>
              <a:rPr lang="en-US" sz="2400"/>
              <a:t> se </a:t>
            </a:r>
            <a:r>
              <a:rPr lang="en-US" sz="2400" err="1"/>
              <a:t>koristi</a:t>
            </a:r>
            <a:r>
              <a:rPr lang="en-US" sz="2400"/>
              <a:t> za </a:t>
            </a:r>
            <a:r>
              <a:rPr lang="en-US" sz="2400" err="1"/>
              <a:t>proizvodnju</a:t>
            </a:r>
            <a:r>
              <a:rPr lang="en-US" sz="2400"/>
              <a:t> </a:t>
            </a:r>
            <a:r>
              <a:rPr lang="en-US" sz="2400" err="1"/>
              <a:t>eteričnih</a:t>
            </a:r>
            <a:r>
              <a:rPr lang="en-US" sz="2400"/>
              <a:t> </a:t>
            </a:r>
            <a:r>
              <a:rPr lang="en-US" sz="2400" err="1"/>
              <a:t>ulja</a:t>
            </a:r>
            <a:br>
              <a:rPr lang="en-US"/>
            </a:br>
            <a:endParaRPr lang="en-US" sz="1700"/>
          </a:p>
        </p:txBody>
      </p:sp>
      <p:pic>
        <p:nvPicPr>
          <p:cNvPr id="5" name="Picture 4" descr="Lavanda - ljubičasta kraljica prirode – narod.hr">
            <a:extLst>
              <a:ext uri="{FF2B5EF4-FFF2-40B4-BE49-F238E27FC236}">
                <a16:creationId xmlns:a16="http://schemas.microsoft.com/office/drawing/2014/main" id="{09ACDD43-97FD-050C-0ABE-1AB08FD26CF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2764" r="12332" b="-1"/>
          <a:stretch/>
        </p:blipFill>
        <p:spPr>
          <a:xfrm>
            <a:off x="9221775" y="1059523"/>
            <a:ext cx="2780818" cy="2780817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  <p:pic>
        <p:nvPicPr>
          <p:cNvPr id="4" name="Picture 3" descr="Lavanda – ljekovita i iznimno korisna biljka">
            <a:extLst>
              <a:ext uri="{FF2B5EF4-FFF2-40B4-BE49-F238E27FC236}">
                <a16:creationId xmlns:a16="http://schemas.microsoft.com/office/drawing/2014/main" id="{3D2BBAB1-5BBC-D0A7-A9EB-0749BBC5A7BF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2121" r="12629" b="2"/>
          <a:stretch/>
        </p:blipFill>
        <p:spPr>
          <a:xfrm>
            <a:off x="8769213" y="3998675"/>
            <a:ext cx="3233380" cy="2859322"/>
          </a:xfrm>
          <a:custGeom>
            <a:avLst/>
            <a:gdLst/>
            <a:ahLst/>
            <a:cxnLst/>
            <a:rect l="l" t="t" r="r" b="b"/>
            <a:pathLst>
              <a:path w="3316319" h="2932666">
                <a:moveTo>
                  <a:pt x="1660595" y="0"/>
                </a:moveTo>
                <a:lnTo>
                  <a:pt x="3316319" y="0"/>
                </a:lnTo>
                <a:lnTo>
                  <a:pt x="3316319" y="1646632"/>
                </a:lnTo>
                <a:cubicBezTo>
                  <a:pt x="3316319" y="2159685"/>
                  <a:pt x="3081083" y="2618091"/>
                  <a:pt x="2712021" y="2920995"/>
                </a:cubicBezTo>
                <a:lnTo>
                  <a:pt x="2696327" y="2932666"/>
                </a:lnTo>
                <a:lnTo>
                  <a:pt x="0" y="2932666"/>
                </a:lnTo>
                <a:lnTo>
                  <a:pt x="0" y="1651476"/>
                </a:lnTo>
                <a:cubicBezTo>
                  <a:pt x="0" y="739381"/>
                  <a:pt x="743464" y="0"/>
                  <a:pt x="166059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722468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F74280F7-820D-43DE-BE07-57E20B271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4CE59E-33B2-4BF6-BDAF-FF427BED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9676" y="0"/>
            <a:ext cx="3978431" cy="4416552"/>
            <a:chOff x="8029676" y="0"/>
            <a:chExt cx="3978431" cy="441655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DCF5BE-5BFF-4058-9273-7E19386D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3" y="581482"/>
              <a:ext cx="224952" cy="2249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5E01F626-482C-47F7-859C-AEF429D18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9676" y="2823451"/>
              <a:ext cx="1045306" cy="1593101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E356C7-EC26-488C-BF50-CAB3FE7EF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46070" y="3643335"/>
              <a:ext cx="355343" cy="35534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5D13E4-B6A4-4377-9171-55D0CC946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28878" y="0"/>
              <a:ext cx="2779229" cy="817919"/>
            </a:xfrm>
            <a:custGeom>
              <a:avLst/>
              <a:gdLst>
                <a:gd name="connsiteX0" fmla="*/ 0 w 2779229"/>
                <a:gd name="connsiteY0" fmla="*/ 0 h 817919"/>
                <a:gd name="connsiteX1" fmla="*/ 2779229 w 2779229"/>
                <a:gd name="connsiteY1" fmla="*/ 0 h 817919"/>
                <a:gd name="connsiteX2" fmla="*/ 2755430 w 2779229"/>
                <a:gd name="connsiteY2" fmla="*/ 49404 h 817919"/>
                <a:gd name="connsiteX3" fmla="*/ 1464180 w 2779229"/>
                <a:gd name="connsiteY3" fmla="*/ 817919 h 817919"/>
                <a:gd name="connsiteX4" fmla="*/ 0 w 2779229"/>
                <a:gd name="connsiteY4" fmla="*/ 817919 h 81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9229" h="817919">
                  <a:moveTo>
                    <a:pt x="0" y="0"/>
                  </a:moveTo>
                  <a:lnTo>
                    <a:pt x="2779229" y="0"/>
                  </a:lnTo>
                  <a:lnTo>
                    <a:pt x="2755430" y="49404"/>
                  </a:lnTo>
                  <a:cubicBezTo>
                    <a:pt x="2506760" y="507168"/>
                    <a:pt x="2021765" y="817919"/>
                    <a:pt x="1464180" y="817919"/>
                  </a:cubicBezTo>
                  <a:lnTo>
                    <a:pt x="0" y="81791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1C3620B-B161-D70E-6963-CE0B3E70A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343" y="201059"/>
            <a:ext cx="6139543" cy="1325563"/>
          </a:xfrm>
        </p:spPr>
        <p:txBody>
          <a:bodyPr anchor="b">
            <a:normAutofit/>
          </a:bodyPr>
          <a:lstStyle/>
          <a:p>
            <a:r>
              <a:rPr lang="en-US"/>
              <a:t>Za </a:t>
            </a:r>
            <a:r>
              <a:rPr lang="en-US" err="1"/>
              <a:t>što</a:t>
            </a:r>
            <a:r>
              <a:rPr lang="en-US"/>
              <a:t> </a:t>
            </a:r>
            <a:r>
              <a:rPr lang="en-US" err="1"/>
              <a:t>koristimo</a:t>
            </a:r>
            <a:r>
              <a:rPr lang="en-US"/>
              <a:t> </a:t>
            </a:r>
            <a:r>
              <a:rPr lang="en-US" err="1"/>
              <a:t>lavandu</a:t>
            </a:r>
            <a:r>
              <a:rPr lang="en-US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8B80A-9EE5-CECF-F68C-0572CABCE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8343" y="1905002"/>
            <a:ext cx="7364185" cy="4713966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>
                <a:latin typeface="Gill Sans Nova"/>
                <a:cs typeface="Arial"/>
              </a:rPr>
              <a:t>Lavanda se </a:t>
            </a:r>
            <a:r>
              <a:rPr lang="en-US" sz="2400" err="1">
                <a:latin typeface="Gill Sans Nova"/>
                <a:cs typeface="Arial"/>
              </a:rPr>
              <a:t>koristi</a:t>
            </a:r>
            <a:r>
              <a:rPr lang="en-US" sz="2400">
                <a:latin typeface="Gill Sans Nova"/>
                <a:cs typeface="Arial"/>
              </a:rPr>
              <a:t> u </a:t>
            </a:r>
            <a:r>
              <a:rPr lang="en-US" sz="2400" err="1">
                <a:latin typeface="Gill Sans Nova"/>
                <a:cs typeface="Arial"/>
              </a:rPr>
              <a:t>proizvodnji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čajeva</a:t>
            </a:r>
            <a:r>
              <a:rPr lang="en-US" sz="2400">
                <a:latin typeface="Gill Sans Nova"/>
                <a:cs typeface="Arial"/>
              </a:rPr>
              <a:t>, za </a:t>
            </a:r>
            <a:r>
              <a:rPr lang="en-US" sz="2400" err="1">
                <a:latin typeface="Gill Sans Nova"/>
                <a:cs typeface="Arial"/>
              </a:rPr>
              <a:t>aromatiziranje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napitaka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slatkiša</a:t>
            </a:r>
            <a:r>
              <a:rPr lang="en-US" sz="2400">
                <a:latin typeface="Gill Sans Nova"/>
                <a:cs typeface="Arial"/>
              </a:rPr>
              <a:t>, u </a:t>
            </a:r>
            <a:r>
              <a:rPr lang="en-US" sz="2400" err="1">
                <a:latin typeface="Gill Sans Nova"/>
                <a:cs typeface="Arial"/>
              </a:rPr>
              <a:t>kulinarstvu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te</a:t>
            </a:r>
            <a:r>
              <a:rPr lang="en-US" sz="2400">
                <a:latin typeface="Gill Sans Nova"/>
                <a:cs typeface="Arial"/>
              </a:rPr>
              <a:t> u </a:t>
            </a:r>
            <a:r>
              <a:rPr lang="en-US" sz="2400" err="1">
                <a:latin typeface="Gill Sans Nova"/>
                <a:cs typeface="Arial"/>
              </a:rPr>
              <a:t>nizu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proizvoda</a:t>
            </a:r>
            <a:r>
              <a:rPr lang="en-US" sz="2400">
                <a:latin typeface="Gill Sans Nova"/>
                <a:cs typeface="Arial"/>
              </a:rPr>
              <a:t> u </a:t>
            </a:r>
            <a:r>
              <a:rPr lang="en-US" sz="2400" err="1">
                <a:latin typeface="Gill Sans Nova"/>
                <a:cs typeface="Arial"/>
              </a:rPr>
              <a:t>biljnoj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medicini</a:t>
            </a:r>
            <a:r>
              <a:rPr lang="en-US" sz="2400">
                <a:latin typeface="Gill Sans Nova"/>
                <a:cs typeface="Arial"/>
              </a:rPr>
              <a:t>.</a:t>
            </a:r>
            <a:endParaRPr lang="en-US" sz="2400">
              <a:latin typeface="Gill Sans Nova"/>
            </a:endParaRPr>
          </a:p>
          <a:p>
            <a:pPr marL="0" indent="0">
              <a:buNone/>
            </a:pPr>
            <a:endParaRPr lang="en-US" sz="2400">
              <a:latin typeface="Gill Sans Nova"/>
              <a:cs typeface="Arial"/>
            </a:endParaRPr>
          </a:p>
          <a:p>
            <a:r>
              <a:rPr lang="en-US" sz="2400">
                <a:latin typeface="Gill Sans Nova"/>
                <a:cs typeface="Arial"/>
              </a:rPr>
              <a:t>Lavanda se </a:t>
            </a:r>
            <a:r>
              <a:rPr lang="en-US" sz="2400" err="1">
                <a:latin typeface="Gill Sans Nova"/>
                <a:cs typeface="Arial"/>
              </a:rPr>
              <a:t>naširoko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koristi</a:t>
            </a:r>
            <a:r>
              <a:rPr lang="en-US" sz="2400">
                <a:latin typeface="Gill Sans Nova"/>
                <a:cs typeface="Arial"/>
              </a:rPr>
              <a:t> u </a:t>
            </a:r>
            <a:r>
              <a:rPr lang="en-US" sz="2400" err="1">
                <a:latin typeface="Gill Sans Nova"/>
                <a:cs typeface="Arial"/>
              </a:rPr>
              <a:t>aromaterapiji</a:t>
            </a:r>
            <a:r>
              <a:rPr lang="en-US" sz="2400">
                <a:latin typeface="Gill Sans Nova"/>
                <a:cs typeface="Arial"/>
              </a:rPr>
              <a:t>, za </a:t>
            </a:r>
            <a:r>
              <a:rPr lang="en-US" sz="2400" err="1">
                <a:latin typeface="Gill Sans Nova"/>
                <a:cs typeface="Arial"/>
              </a:rPr>
              <a:t>pomoć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kod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anksioznosti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depresije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i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umora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stresa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nesanica</a:t>
            </a:r>
            <a:r>
              <a:rPr lang="en-US" sz="2400">
                <a:latin typeface="Gill Sans Nova"/>
                <a:cs typeface="Arial"/>
              </a:rPr>
              <a:t>, </a:t>
            </a:r>
            <a:r>
              <a:rPr lang="en-US" sz="2400" err="1">
                <a:latin typeface="Gill Sans Nova"/>
                <a:cs typeface="Arial"/>
              </a:rPr>
              <a:t>demencija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i</a:t>
            </a:r>
            <a:r>
              <a:rPr lang="en-US" sz="2400">
                <a:latin typeface="Gill Sans Nova"/>
                <a:cs typeface="Arial"/>
              </a:rPr>
              <a:t> sl..</a:t>
            </a:r>
            <a:endParaRPr lang="en-US" sz="2400">
              <a:latin typeface="Gill Sans Nova"/>
            </a:endParaRPr>
          </a:p>
          <a:p>
            <a:endParaRPr lang="en-US" sz="2400">
              <a:latin typeface="Gill Sans Nova"/>
              <a:cs typeface="Arial"/>
            </a:endParaRPr>
          </a:p>
          <a:p>
            <a:r>
              <a:rPr lang="en-US" sz="2400">
                <a:latin typeface="Gill Sans Nova"/>
                <a:cs typeface="Arial"/>
              </a:rPr>
              <a:t>Izuzetna </a:t>
            </a:r>
            <a:r>
              <a:rPr lang="en-US" sz="2400" err="1">
                <a:latin typeface="Gill Sans Nova"/>
                <a:cs typeface="Arial"/>
              </a:rPr>
              <a:t>korist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lavande</a:t>
            </a:r>
            <a:r>
              <a:rPr lang="en-US" sz="2400">
                <a:latin typeface="Gill Sans Nova"/>
                <a:cs typeface="Arial"/>
              </a:rPr>
              <a:t> je </a:t>
            </a:r>
            <a:r>
              <a:rPr lang="en-US" sz="2400" err="1">
                <a:latin typeface="Gill Sans Nova"/>
                <a:cs typeface="Arial"/>
              </a:rPr>
              <a:t>i</a:t>
            </a:r>
            <a:r>
              <a:rPr lang="en-US" sz="2400">
                <a:latin typeface="Gill Sans Nova"/>
                <a:cs typeface="Arial"/>
              </a:rPr>
              <a:t> da </a:t>
            </a:r>
            <a:r>
              <a:rPr lang="en-US" sz="2400" err="1">
                <a:latin typeface="Gill Sans Nova"/>
                <a:cs typeface="Arial"/>
              </a:rPr>
              <a:t>djeluje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kao</a:t>
            </a:r>
            <a:r>
              <a:rPr lang="en-US" sz="2400">
                <a:latin typeface="Gill Sans Nova"/>
                <a:cs typeface="Arial"/>
              </a:rPr>
              <a:t> </a:t>
            </a:r>
            <a:r>
              <a:rPr lang="en-US" sz="2400" b="1" err="1">
                <a:latin typeface="Gill Sans Nova"/>
                <a:cs typeface="Arial"/>
              </a:rPr>
              <a:t>prirodni</a:t>
            </a:r>
            <a:r>
              <a:rPr lang="en-US" sz="2400" b="1">
                <a:latin typeface="Gill Sans Nova"/>
                <a:cs typeface="Arial"/>
              </a:rPr>
              <a:t> </a:t>
            </a:r>
            <a:r>
              <a:rPr lang="en-US" sz="2400" b="1" err="1">
                <a:latin typeface="Gill Sans Nova"/>
                <a:cs typeface="Arial"/>
              </a:rPr>
              <a:t>repelent</a:t>
            </a:r>
            <a:r>
              <a:rPr lang="en-US" sz="2400">
                <a:latin typeface="Gill Sans Nova"/>
                <a:cs typeface="Arial"/>
              </a:rPr>
              <a:t> </a:t>
            </a:r>
            <a:r>
              <a:rPr lang="en-US" sz="2400" err="1">
                <a:latin typeface="Gill Sans Nova"/>
                <a:cs typeface="Arial"/>
              </a:rPr>
              <a:t>insekata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te</a:t>
            </a:r>
            <a:r>
              <a:rPr lang="en-US" sz="2400">
                <a:latin typeface="Gill Sans Nova"/>
                <a:cs typeface="Arial"/>
              </a:rPr>
              <a:t> </a:t>
            </a:r>
            <a:r>
              <a:rPr lang="en-US" sz="2400" err="1">
                <a:latin typeface="Gill Sans Nova"/>
                <a:cs typeface="Arial"/>
              </a:rPr>
              <a:t>zapravo</a:t>
            </a:r>
            <a:r>
              <a:rPr lang="en-US" sz="2400">
                <a:latin typeface="Gill Sans Nova"/>
                <a:cs typeface="Arial"/>
              </a:rPr>
              <a:t> </a:t>
            </a:r>
            <a:r>
              <a:rPr lang="en-US" sz="2400" b="1" err="1">
                <a:latin typeface="Gill Sans Nova"/>
                <a:cs typeface="Arial"/>
              </a:rPr>
              <a:t>odbija</a:t>
            </a:r>
            <a:r>
              <a:rPr lang="en-US" sz="2400" b="1">
                <a:latin typeface="Gill Sans Nova"/>
                <a:cs typeface="Arial"/>
              </a:rPr>
              <a:t> </a:t>
            </a:r>
            <a:r>
              <a:rPr lang="en-US" sz="2400" b="1" err="1">
                <a:latin typeface="Gill Sans Nova"/>
                <a:cs typeface="Arial"/>
              </a:rPr>
              <a:t>komarce</a:t>
            </a:r>
            <a:r>
              <a:rPr lang="en-US" sz="2400" b="1">
                <a:latin typeface="Gill Sans Nova"/>
                <a:cs typeface="Arial"/>
              </a:rPr>
              <a:t>, </a:t>
            </a:r>
            <a:r>
              <a:rPr lang="en-US" sz="2400" b="1" err="1">
                <a:latin typeface="Gill Sans Nova"/>
                <a:cs typeface="Arial"/>
              </a:rPr>
              <a:t>moljce</a:t>
            </a:r>
            <a:r>
              <a:rPr lang="en-US" sz="2400" b="1">
                <a:latin typeface="Gill Sans Nova"/>
                <a:cs typeface="Arial"/>
              </a:rPr>
              <a:t>, </a:t>
            </a:r>
            <a:r>
              <a:rPr lang="en-US" sz="2400" b="1" err="1">
                <a:latin typeface="Gill Sans Nova"/>
                <a:cs typeface="Arial"/>
              </a:rPr>
              <a:t>buhe</a:t>
            </a:r>
            <a:r>
              <a:rPr lang="en-US" sz="2400" b="1">
                <a:latin typeface="Gill Sans Nova"/>
                <a:cs typeface="Arial"/>
              </a:rPr>
              <a:t> </a:t>
            </a:r>
            <a:r>
              <a:rPr lang="en-US" sz="2400" b="1" err="1">
                <a:latin typeface="Gill Sans Nova"/>
                <a:cs typeface="Arial"/>
              </a:rPr>
              <a:t>i</a:t>
            </a:r>
            <a:r>
              <a:rPr lang="en-US" sz="2400" b="1">
                <a:latin typeface="Gill Sans Nova"/>
                <a:cs typeface="Arial"/>
              </a:rPr>
              <a:t> </a:t>
            </a:r>
            <a:r>
              <a:rPr lang="en-US" sz="2400" b="1" err="1">
                <a:latin typeface="Gill Sans Nova"/>
                <a:cs typeface="Arial"/>
              </a:rPr>
              <a:t>muhe</a:t>
            </a:r>
            <a:r>
              <a:rPr lang="en-US" sz="2400" b="1">
                <a:latin typeface="Gill Sans Nova"/>
                <a:cs typeface="Arial"/>
              </a:rPr>
              <a:t>.</a:t>
            </a:r>
            <a:endParaRPr lang="en-US" sz="2400">
              <a:latin typeface="Gill Sans Nova"/>
            </a:endParaRPr>
          </a:p>
          <a:p>
            <a:pPr marL="0" indent="0">
              <a:buNone/>
            </a:pPr>
            <a:endParaRPr lang="en-US" b="1">
              <a:latin typeface="Gill Sans Nova"/>
              <a:cs typeface="Arial"/>
            </a:endParaRPr>
          </a:p>
        </p:txBody>
      </p:sp>
      <p:pic>
        <p:nvPicPr>
          <p:cNvPr id="5" name="Picture 4" descr="Lavanda - Biovitalis">
            <a:extLst>
              <a:ext uri="{FF2B5EF4-FFF2-40B4-BE49-F238E27FC236}">
                <a16:creationId xmlns:a16="http://schemas.microsoft.com/office/drawing/2014/main" id="{C79C4945-CD8F-4DA6-A67E-4C7E0691FF89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-2" b="-2"/>
          <a:stretch/>
        </p:blipFill>
        <p:spPr>
          <a:xfrm>
            <a:off x="9221775" y="1059523"/>
            <a:ext cx="2780818" cy="2780817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  <p:pic>
        <p:nvPicPr>
          <p:cNvPr id="4" name="Picture 3" descr="Lavanda">
            <a:extLst>
              <a:ext uri="{FF2B5EF4-FFF2-40B4-BE49-F238E27FC236}">
                <a16:creationId xmlns:a16="http://schemas.microsoft.com/office/drawing/2014/main" id="{694F1508-5052-BFB3-FCF2-B054F2D1898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994" r="20377" b="1"/>
          <a:stretch/>
        </p:blipFill>
        <p:spPr>
          <a:xfrm>
            <a:off x="8769213" y="3998675"/>
            <a:ext cx="3233380" cy="2859322"/>
          </a:xfrm>
          <a:custGeom>
            <a:avLst/>
            <a:gdLst/>
            <a:ahLst/>
            <a:cxnLst/>
            <a:rect l="l" t="t" r="r" b="b"/>
            <a:pathLst>
              <a:path w="3316319" h="2932666">
                <a:moveTo>
                  <a:pt x="1660595" y="0"/>
                </a:moveTo>
                <a:lnTo>
                  <a:pt x="3316319" y="0"/>
                </a:lnTo>
                <a:lnTo>
                  <a:pt x="3316319" y="1646632"/>
                </a:lnTo>
                <a:cubicBezTo>
                  <a:pt x="3316319" y="2159685"/>
                  <a:pt x="3081083" y="2618091"/>
                  <a:pt x="2712021" y="2920995"/>
                </a:cubicBezTo>
                <a:lnTo>
                  <a:pt x="2696327" y="2932666"/>
                </a:lnTo>
                <a:lnTo>
                  <a:pt x="0" y="2932666"/>
                </a:lnTo>
                <a:lnTo>
                  <a:pt x="0" y="1651476"/>
                </a:lnTo>
                <a:cubicBezTo>
                  <a:pt x="0" y="739381"/>
                  <a:pt x="743464" y="0"/>
                  <a:pt x="166059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688591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F74280F7-820D-43DE-BE07-57E20B271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4CE59E-33B2-4BF6-BDAF-FF427BED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9676" y="0"/>
            <a:ext cx="3978431" cy="4416552"/>
            <a:chOff x="8029676" y="0"/>
            <a:chExt cx="3978431" cy="441655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DCF5BE-5BFF-4058-9273-7E19386D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3" y="581482"/>
              <a:ext cx="224952" cy="2249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5E01F626-482C-47F7-859C-AEF429D18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9676" y="2823451"/>
              <a:ext cx="1045306" cy="1593101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E356C7-EC26-488C-BF50-CAB3FE7EF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46070" y="3643335"/>
              <a:ext cx="355343" cy="35534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5D13E4-B6A4-4377-9171-55D0CC946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28878" y="0"/>
              <a:ext cx="2779229" cy="817919"/>
            </a:xfrm>
            <a:custGeom>
              <a:avLst/>
              <a:gdLst>
                <a:gd name="connsiteX0" fmla="*/ 0 w 2779229"/>
                <a:gd name="connsiteY0" fmla="*/ 0 h 817919"/>
                <a:gd name="connsiteX1" fmla="*/ 2779229 w 2779229"/>
                <a:gd name="connsiteY1" fmla="*/ 0 h 817919"/>
                <a:gd name="connsiteX2" fmla="*/ 2755430 w 2779229"/>
                <a:gd name="connsiteY2" fmla="*/ 49404 h 817919"/>
                <a:gd name="connsiteX3" fmla="*/ 1464180 w 2779229"/>
                <a:gd name="connsiteY3" fmla="*/ 817919 h 817919"/>
                <a:gd name="connsiteX4" fmla="*/ 0 w 2779229"/>
                <a:gd name="connsiteY4" fmla="*/ 817919 h 81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9229" h="817919">
                  <a:moveTo>
                    <a:pt x="0" y="0"/>
                  </a:moveTo>
                  <a:lnTo>
                    <a:pt x="2779229" y="0"/>
                  </a:lnTo>
                  <a:lnTo>
                    <a:pt x="2755430" y="49404"/>
                  </a:lnTo>
                  <a:cubicBezTo>
                    <a:pt x="2506760" y="507168"/>
                    <a:pt x="2021765" y="817919"/>
                    <a:pt x="1464180" y="817919"/>
                  </a:cubicBezTo>
                  <a:lnTo>
                    <a:pt x="0" y="81791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5164ACD-8AFB-870E-F89F-D518BEAA52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6989" y="264320"/>
            <a:ext cx="6139543" cy="1325563"/>
          </a:xfrm>
        </p:spPr>
        <p:txBody>
          <a:bodyPr anchor="b">
            <a:normAutofit/>
          </a:bodyPr>
          <a:lstStyle/>
          <a:p>
            <a:r>
              <a:rPr lang="en-US" err="1"/>
              <a:t>Eterična</a:t>
            </a:r>
            <a:r>
              <a:rPr lang="en-US"/>
              <a:t> </a:t>
            </a:r>
            <a:r>
              <a:rPr lang="en-US" err="1"/>
              <a:t>ulja</a:t>
            </a:r>
            <a:r>
              <a:rPr lang="en-US"/>
              <a:t> u </a:t>
            </a:r>
            <a:r>
              <a:rPr lang="en-US" err="1"/>
              <a:t>lavandi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71AA53-9614-092F-BF0F-BC9167E76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0043" y="1991896"/>
            <a:ext cx="7770489" cy="4164429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400" err="1">
                <a:ea typeface="+mn-lt"/>
                <a:cs typeface="+mn-lt"/>
              </a:rPr>
              <a:t>Osušen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cvijet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sadrži</a:t>
            </a:r>
            <a:r>
              <a:rPr lang="en-US" sz="2400">
                <a:ea typeface="+mn-lt"/>
                <a:cs typeface="+mn-lt"/>
              </a:rPr>
              <a:t> 2 - 4 % </a:t>
            </a:r>
            <a:r>
              <a:rPr lang="en-US" sz="2400" err="1">
                <a:ea typeface="+mn-lt"/>
                <a:cs typeface="+mn-lt"/>
              </a:rPr>
              <a:t>eteričnog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ulja</a:t>
            </a:r>
            <a:r>
              <a:rPr lang="en-US" sz="2400">
                <a:ea typeface="+mn-lt"/>
                <a:cs typeface="+mn-lt"/>
              </a:rPr>
              <a:t> </a:t>
            </a:r>
          </a:p>
          <a:p>
            <a:r>
              <a:rPr lang="en-US" sz="240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Cvijet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prave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lavande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sadrži</a:t>
            </a:r>
            <a:r>
              <a:rPr lang="en-US" sz="2400">
                <a:ea typeface="+mn-lt"/>
                <a:cs typeface="+mn-lt"/>
              </a:rPr>
              <a:t> od 0,5 do 1,5 % </a:t>
            </a:r>
            <a:r>
              <a:rPr lang="en-US" sz="2400" err="1">
                <a:ea typeface="+mn-lt"/>
                <a:cs typeface="+mn-lt"/>
              </a:rPr>
              <a:t>eteričnog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ulja</a:t>
            </a:r>
            <a:r>
              <a:rPr lang="en-US" sz="2400">
                <a:ea typeface="+mn-lt"/>
                <a:cs typeface="+mn-lt"/>
              </a:rPr>
              <a:t>, a </a:t>
            </a:r>
            <a:r>
              <a:rPr lang="en-US" sz="2400" err="1">
                <a:ea typeface="+mn-lt"/>
                <a:cs typeface="+mn-lt"/>
              </a:rPr>
              <a:t>hibridne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lavande</a:t>
            </a:r>
            <a:r>
              <a:rPr lang="en-US" sz="2400">
                <a:ea typeface="+mn-lt"/>
                <a:cs typeface="+mn-lt"/>
              </a:rPr>
              <a:t> 0,9 do 5 %</a:t>
            </a:r>
          </a:p>
          <a:p>
            <a:r>
              <a:rPr lang="en-US" sz="2400" err="1">
                <a:ea typeface="+mn-lt"/>
                <a:cs typeface="+mn-lt"/>
              </a:rPr>
              <a:t>Eterično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ulje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uglavnom</a:t>
            </a:r>
            <a:r>
              <a:rPr lang="en-US" sz="2400">
                <a:ea typeface="+mn-lt"/>
                <a:cs typeface="+mn-lt"/>
              </a:rPr>
              <a:t> se </a:t>
            </a:r>
            <a:r>
              <a:rPr lang="en-US" sz="2400" err="1">
                <a:ea typeface="+mn-lt"/>
                <a:cs typeface="+mn-lt"/>
              </a:rPr>
              <a:t>nakuplja</a:t>
            </a:r>
            <a:r>
              <a:rPr lang="en-US" sz="2400">
                <a:ea typeface="+mn-lt"/>
                <a:cs typeface="+mn-lt"/>
              </a:rPr>
              <a:t> u </a:t>
            </a:r>
            <a:r>
              <a:rPr lang="en-US" sz="2400" err="1">
                <a:ea typeface="+mn-lt"/>
                <a:cs typeface="+mn-lt"/>
              </a:rPr>
              <a:t>žlijezdama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smještenim</a:t>
            </a:r>
            <a:r>
              <a:rPr lang="en-US" sz="2400">
                <a:ea typeface="+mn-lt"/>
                <a:cs typeface="+mn-lt"/>
              </a:rPr>
              <a:t> do same </a:t>
            </a:r>
            <a:r>
              <a:rPr lang="en-US" sz="2400" err="1">
                <a:ea typeface="+mn-lt"/>
                <a:cs typeface="+mn-lt"/>
              </a:rPr>
              <a:t>cvjetne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čaške</a:t>
            </a:r>
            <a:r>
              <a:rPr lang="en-US" sz="2400">
                <a:ea typeface="+mn-lt"/>
                <a:cs typeface="+mn-lt"/>
              </a:rPr>
              <a:t> </a:t>
            </a:r>
          </a:p>
          <a:p>
            <a:r>
              <a:rPr lang="en-US" sz="2400" err="1">
                <a:ea typeface="+mn-lt"/>
                <a:cs typeface="+mn-lt"/>
              </a:rPr>
              <a:t>Glavni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sastojci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ulja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linalil_acetat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linalol</a:t>
            </a:r>
            <a:r>
              <a:rPr lang="en-US" sz="2400">
                <a:ea typeface="+mn-lt"/>
                <a:cs typeface="+mn-lt"/>
              </a:rPr>
              <a:t>.</a:t>
            </a:r>
          </a:p>
          <a:p>
            <a:r>
              <a:rPr lang="en-US" sz="2400">
                <a:ea typeface="+mn-lt"/>
                <a:cs typeface="+mn-lt"/>
              </a:rPr>
              <a:t> </a:t>
            </a:r>
            <a:r>
              <a:rPr lang="en-US" sz="2400" err="1">
                <a:ea typeface="+mn-lt"/>
                <a:cs typeface="+mn-lt"/>
              </a:rPr>
              <a:t>Vrstu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karakterizira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sastav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eteričnog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ulja</a:t>
            </a:r>
            <a:r>
              <a:rPr lang="en-US" sz="2400">
                <a:ea typeface="+mn-lt"/>
                <a:cs typeface="+mn-lt"/>
              </a:rPr>
              <a:t>, pa </a:t>
            </a:r>
            <a:r>
              <a:rPr lang="en-US" sz="2400" err="1">
                <a:ea typeface="+mn-lt"/>
                <a:cs typeface="+mn-lt"/>
              </a:rPr>
              <a:t>tako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prava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lavanda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sadrži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linalil_acetata</a:t>
            </a:r>
            <a:r>
              <a:rPr lang="en-US" sz="2400">
                <a:ea typeface="+mn-lt"/>
                <a:cs typeface="+mn-lt"/>
              </a:rPr>
              <a:t> 35 do 60 %, a </a:t>
            </a:r>
            <a:r>
              <a:rPr lang="en-US" sz="2400" err="1">
                <a:ea typeface="+mn-lt"/>
                <a:cs typeface="+mn-lt"/>
              </a:rPr>
              <a:t>hibridna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lavanda</a:t>
            </a:r>
            <a:r>
              <a:rPr lang="en-US" sz="2400">
                <a:ea typeface="+mn-lt"/>
                <a:cs typeface="+mn-lt"/>
              </a:rPr>
              <a:t> </a:t>
            </a:r>
            <a:r>
              <a:rPr lang="en-US" sz="2400" err="1">
                <a:ea typeface="+mn-lt"/>
                <a:cs typeface="+mn-lt"/>
              </a:rPr>
              <a:t>samo</a:t>
            </a:r>
            <a:r>
              <a:rPr lang="en-US" sz="2400">
                <a:ea typeface="+mn-lt"/>
                <a:cs typeface="+mn-lt"/>
              </a:rPr>
              <a:t> 7 do 16 % </a:t>
            </a:r>
            <a:endParaRPr lang="en-US" sz="2400"/>
          </a:p>
        </p:txBody>
      </p:sp>
      <p:pic>
        <p:nvPicPr>
          <p:cNvPr id="4" name="Picture 3" descr="Slobodna Dalmacija - Koristite eterična ulja lavande i čajevca? Pripazite,  jer kriju opasnost za djecu, naročito dječake">
            <a:extLst>
              <a:ext uri="{FF2B5EF4-FFF2-40B4-BE49-F238E27FC236}">
                <a16:creationId xmlns:a16="http://schemas.microsoft.com/office/drawing/2014/main" id="{A9B52614-7EB3-F44D-0A0F-B3D02619135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306" r="22150" b="2"/>
          <a:stretch/>
        </p:blipFill>
        <p:spPr>
          <a:xfrm>
            <a:off x="9221775" y="1059523"/>
            <a:ext cx="2780818" cy="2780817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  <p:pic>
        <p:nvPicPr>
          <p:cNvPr id="5" name="Picture 4" descr="Eterično ulje lavande - upoznaj sve vrste ulja lavande i njihova djelovanja">
            <a:extLst>
              <a:ext uri="{FF2B5EF4-FFF2-40B4-BE49-F238E27FC236}">
                <a16:creationId xmlns:a16="http://schemas.microsoft.com/office/drawing/2014/main" id="{28B1959C-710D-1568-4E8B-43A9408BC8A9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814" r="10937" b="2"/>
          <a:stretch/>
        </p:blipFill>
        <p:spPr>
          <a:xfrm>
            <a:off x="8769213" y="3998675"/>
            <a:ext cx="3233380" cy="2859322"/>
          </a:xfrm>
          <a:custGeom>
            <a:avLst/>
            <a:gdLst/>
            <a:ahLst/>
            <a:cxnLst/>
            <a:rect l="l" t="t" r="r" b="b"/>
            <a:pathLst>
              <a:path w="3316319" h="2932666">
                <a:moveTo>
                  <a:pt x="1660595" y="0"/>
                </a:moveTo>
                <a:lnTo>
                  <a:pt x="3316319" y="0"/>
                </a:lnTo>
                <a:lnTo>
                  <a:pt x="3316319" y="1646632"/>
                </a:lnTo>
                <a:cubicBezTo>
                  <a:pt x="3316319" y="2159685"/>
                  <a:pt x="3081083" y="2618091"/>
                  <a:pt x="2712021" y="2920995"/>
                </a:cubicBezTo>
                <a:lnTo>
                  <a:pt x="2696327" y="2932666"/>
                </a:lnTo>
                <a:lnTo>
                  <a:pt x="0" y="2932666"/>
                </a:lnTo>
                <a:lnTo>
                  <a:pt x="0" y="1651476"/>
                </a:lnTo>
                <a:cubicBezTo>
                  <a:pt x="0" y="739381"/>
                  <a:pt x="743464" y="0"/>
                  <a:pt x="166059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114842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A8A68745-355E-4D81-AA5F-942C71082A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AB71DFC-5CE8-4EE5-B2F9-DEEC17DB37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55577" y="0"/>
            <a:ext cx="3913069" cy="5219797"/>
            <a:chOff x="8055577" y="0"/>
            <a:chExt cx="3913069" cy="5219797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54C965D7-C450-45B2-9B4B-040D8759F3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496379" y="2615848"/>
              <a:ext cx="472267" cy="472267"/>
            </a:xfrm>
            <a:prstGeom prst="ellipse">
              <a:avLst/>
            </a:prstGeom>
            <a:solidFill>
              <a:schemeClr val="accent1">
                <a:lumMod val="60000"/>
                <a:lumOff val="40000"/>
                <a:alpha val="6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A5C76DAB-00A0-434E-A2D6-700E430EA7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55577" y="4963665"/>
              <a:ext cx="256132" cy="256132"/>
            </a:xfrm>
            <a:prstGeom prst="ellipse">
              <a:avLst/>
            </a:prstGeom>
            <a:solidFill>
              <a:schemeClr val="accent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83E6442B-2FAB-4DB8-9AFF-0EB3743D3C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413342" y="0"/>
              <a:ext cx="3499900" cy="2960417"/>
            </a:xfrm>
            <a:custGeom>
              <a:avLst/>
              <a:gdLst>
                <a:gd name="connsiteX0" fmla="*/ 489498 w 3499900"/>
                <a:gd name="connsiteY0" fmla="*/ 0 h 2960417"/>
                <a:gd name="connsiteX1" fmla="*/ 3499900 w 3499900"/>
                <a:gd name="connsiteY1" fmla="*/ 0 h 2960417"/>
                <a:gd name="connsiteX2" fmla="*/ 3499900 w 3499900"/>
                <a:gd name="connsiteY2" fmla="*/ 1207897 h 2960417"/>
                <a:gd name="connsiteX3" fmla="*/ 1747380 w 3499900"/>
                <a:gd name="connsiteY3" fmla="*/ 2960417 h 2960417"/>
                <a:gd name="connsiteX4" fmla="*/ 0 w 3499900"/>
                <a:gd name="connsiteY4" fmla="*/ 2960417 h 2960417"/>
                <a:gd name="connsiteX5" fmla="*/ 0 w 3499900"/>
                <a:gd name="connsiteY5" fmla="*/ 1213037 h 2960417"/>
                <a:gd name="connsiteX6" fmla="*/ 400187 w 3499900"/>
                <a:gd name="connsiteY6" fmla="*/ 98267 h 296041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499900" h="2960417">
                  <a:moveTo>
                    <a:pt x="489498" y="0"/>
                  </a:moveTo>
                  <a:lnTo>
                    <a:pt x="3499900" y="0"/>
                  </a:lnTo>
                  <a:lnTo>
                    <a:pt x="3499900" y="1207897"/>
                  </a:lnTo>
                  <a:cubicBezTo>
                    <a:pt x="3499900" y="2175797"/>
                    <a:pt x="2715280" y="2960417"/>
                    <a:pt x="1747380" y="2960417"/>
                  </a:cubicBezTo>
                  <a:lnTo>
                    <a:pt x="0" y="2960417"/>
                  </a:lnTo>
                  <a:lnTo>
                    <a:pt x="0" y="1213037"/>
                  </a:lnTo>
                  <a:cubicBezTo>
                    <a:pt x="0" y="789581"/>
                    <a:pt x="150181" y="401205"/>
                    <a:pt x="400187" y="98267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2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9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A0E178E-2943-C342-14A4-BBB6A404BD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-3048"/>
            <a:ext cx="6943725" cy="1325563"/>
          </a:xfrm>
        </p:spPr>
        <p:txBody>
          <a:bodyPr anchor="b">
            <a:normAutofit/>
          </a:bodyPr>
          <a:lstStyle/>
          <a:p>
            <a:r>
              <a:rPr lang="en-US" err="1"/>
              <a:t>Štetno</a:t>
            </a:r>
            <a:r>
              <a:rPr lang="en-US"/>
              <a:t> </a:t>
            </a:r>
            <a:r>
              <a:rPr lang="en-US" err="1"/>
              <a:t>djelovanje</a:t>
            </a:r>
            <a:r>
              <a:rPr lang="en-US"/>
              <a:t> </a:t>
            </a:r>
            <a:r>
              <a:rPr lang="en-US" err="1"/>
              <a:t>lavande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FA36D-3064-E294-5160-0C7BAC0D96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85901"/>
            <a:ext cx="6943725" cy="38703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/>
              <a:t>Lavanda </a:t>
            </a:r>
            <a:r>
              <a:rPr lang="en-US" sz="2400" err="1"/>
              <a:t>može</a:t>
            </a:r>
            <a:r>
              <a:rPr lang="en-US" sz="2400"/>
              <a:t> </a:t>
            </a:r>
            <a:r>
              <a:rPr lang="en-US" sz="2400" err="1"/>
              <a:t>biti</a:t>
            </a:r>
            <a:r>
              <a:rPr lang="en-US" sz="2400"/>
              <a:t> </a:t>
            </a:r>
            <a:r>
              <a:rPr lang="en-US" sz="2400" err="1"/>
              <a:t>toksična</a:t>
            </a:r>
            <a:r>
              <a:rPr lang="en-US" sz="2400"/>
              <a:t> za </a:t>
            </a:r>
            <a:r>
              <a:rPr lang="en-US" sz="2400" err="1"/>
              <a:t>životinje</a:t>
            </a:r>
            <a:r>
              <a:rPr lang="en-US" sz="2400"/>
              <a:t> </a:t>
            </a:r>
            <a:r>
              <a:rPr lang="en-US" sz="2400" err="1"/>
              <a:t>ukoliko</a:t>
            </a:r>
            <a:r>
              <a:rPr lang="en-US" sz="2400"/>
              <a:t> se </a:t>
            </a:r>
            <a:r>
              <a:rPr lang="en-US" sz="2400" err="1"/>
              <a:t>unese</a:t>
            </a:r>
            <a:r>
              <a:rPr lang="en-US" sz="2400"/>
              <a:t>, </a:t>
            </a:r>
            <a:r>
              <a:rPr lang="en-US" sz="2400" err="1"/>
              <a:t>stoga</a:t>
            </a:r>
            <a:r>
              <a:rPr lang="en-US" sz="2400"/>
              <a:t> je </a:t>
            </a:r>
            <a:r>
              <a:rPr lang="en-US" sz="2400" err="1"/>
              <a:t>važno</a:t>
            </a:r>
            <a:r>
              <a:rPr lang="en-US" sz="2400"/>
              <a:t> </a:t>
            </a:r>
            <a:r>
              <a:rPr lang="en-US" sz="2400" err="1"/>
              <a:t>koristiti</a:t>
            </a:r>
            <a:r>
              <a:rPr lang="en-US" sz="2400"/>
              <a:t> je </a:t>
            </a:r>
            <a:r>
              <a:rPr lang="en-US" sz="2400" err="1"/>
              <a:t>oprezno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Kod</a:t>
            </a:r>
            <a:r>
              <a:rPr lang="en-US" sz="2400"/>
              <a:t> </a:t>
            </a:r>
            <a:r>
              <a:rPr lang="en-US" sz="2400" err="1"/>
              <a:t>mačaka</a:t>
            </a:r>
            <a:r>
              <a:rPr lang="en-US" sz="2400"/>
              <a:t> </a:t>
            </a:r>
            <a:r>
              <a:rPr lang="en-US" sz="2400" err="1"/>
              <a:t>može</a:t>
            </a:r>
            <a:r>
              <a:rPr lang="en-US" sz="2400"/>
              <a:t> </a:t>
            </a:r>
            <a:r>
              <a:rPr lang="en-US" sz="2400" err="1"/>
              <a:t>izazvati</a:t>
            </a:r>
            <a:r>
              <a:rPr lang="en-US" sz="2400"/>
              <a:t> </a:t>
            </a:r>
            <a:r>
              <a:rPr lang="en-US" sz="2400" err="1"/>
              <a:t>alergijske</a:t>
            </a:r>
            <a:r>
              <a:rPr lang="en-US" sz="2400"/>
              <a:t> </a:t>
            </a:r>
            <a:r>
              <a:rPr lang="en-US" sz="2400" err="1"/>
              <a:t>reakcije</a:t>
            </a:r>
            <a:r>
              <a:rPr lang="en-US" sz="2400"/>
              <a:t>, </a:t>
            </a:r>
            <a:r>
              <a:rPr lang="en-US" sz="2400" err="1"/>
              <a:t>probavne</a:t>
            </a:r>
            <a:r>
              <a:rPr lang="en-US" sz="2400"/>
              <a:t> </a:t>
            </a:r>
            <a:r>
              <a:rPr lang="en-US" sz="2400" err="1"/>
              <a:t>probleme</a:t>
            </a:r>
            <a:r>
              <a:rPr lang="en-US" sz="2400"/>
              <a:t> </a:t>
            </a:r>
            <a:r>
              <a:rPr lang="en-US" sz="2400" err="1"/>
              <a:t>i</a:t>
            </a:r>
            <a:r>
              <a:rPr lang="en-US" sz="2400"/>
              <a:t> </a:t>
            </a:r>
            <a:r>
              <a:rPr lang="en-US" sz="2400" err="1"/>
              <a:t>iritacije</a:t>
            </a:r>
            <a:r>
              <a:rPr lang="en-US" sz="2400"/>
              <a:t> </a:t>
            </a:r>
            <a:r>
              <a:rPr lang="en-US" sz="2400" err="1"/>
              <a:t>kože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Kod</a:t>
            </a:r>
            <a:r>
              <a:rPr lang="en-US" sz="2400"/>
              <a:t> </a:t>
            </a:r>
            <a:r>
              <a:rPr lang="en-US" sz="2400" err="1"/>
              <a:t>pasa</a:t>
            </a:r>
            <a:r>
              <a:rPr lang="en-US" sz="2400"/>
              <a:t> </a:t>
            </a:r>
            <a:r>
              <a:rPr lang="en-US" sz="2400" err="1"/>
              <a:t>i</a:t>
            </a:r>
            <a:r>
              <a:rPr lang="en-US" sz="2400"/>
              <a:t> </a:t>
            </a:r>
            <a:r>
              <a:rPr lang="en-US" sz="2400" err="1"/>
              <a:t>konja</a:t>
            </a:r>
            <a:r>
              <a:rPr lang="en-US" sz="2400"/>
              <a:t> </a:t>
            </a:r>
            <a:r>
              <a:rPr lang="en-US" sz="2400" err="1"/>
              <a:t>može</a:t>
            </a:r>
            <a:r>
              <a:rPr lang="en-US" sz="2400"/>
              <a:t> </a:t>
            </a:r>
            <a:r>
              <a:rPr lang="en-US" sz="2400" err="1"/>
              <a:t>izazvati</a:t>
            </a:r>
            <a:r>
              <a:rPr lang="en-US" sz="2400"/>
              <a:t> </a:t>
            </a:r>
            <a:r>
              <a:rPr lang="en-US" sz="2400" err="1"/>
              <a:t>gastrointestinalne</a:t>
            </a:r>
            <a:r>
              <a:rPr lang="en-US" sz="2400"/>
              <a:t> </a:t>
            </a:r>
            <a:r>
              <a:rPr lang="en-US" sz="2400" err="1"/>
              <a:t>probleme</a:t>
            </a:r>
            <a:r>
              <a:rPr lang="en-US" sz="2400"/>
              <a:t> </a:t>
            </a:r>
            <a:r>
              <a:rPr lang="en-US" sz="2400" err="1"/>
              <a:t>i</a:t>
            </a:r>
            <a:r>
              <a:rPr lang="en-US" sz="2400"/>
              <a:t> </a:t>
            </a:r>
            <a:r>
              <a:rPr lang="en-US" sz="2400" err="1"/>
              <a:t>alergijske</a:t>
            </a:r>
            <a:r>
              <a:rPr lang="en-US" sz="2400"/>
              <a:t> </a:t>
            </a:r>
            <a:r>
              <a:rPr lang="en-US" sz="2400" err="1"/>
              <a:t>reakcije</a:t>
            </a:r>
            <a:endParaRPr lang="en-US" sz="2400"/>
          </a:p>
          <a:p>
            <a:endParaRPr lang="en-US" sz="2400"/>
          </a:p>
          <a:p>
            <a:r>
              <a:rPr lang="en-US" sz="2400" err="1"/>
              <a:t>Važno</a:t>
            </a:r>
            <a:r>
              <a:rPr lang="en-US" sz="2400"/>
              <a:t> je </a:t>
            </a:r>
            <a:r>
              <a:rPr lang="en-US" sz="2400" err="1"/>
              <a:t>lavandu</a:t>
            </a:r>
            <a:r>
              <a:rPr lang="en-US" sz="2400"/>
              <a:t> </a:t>
            </a:r>
            <a:r>
              <a:rPr lang="en-US" sz="2400" err="1"/>
              <a:t>koristiti</a:t>
            </a:r>
            <a:r>
              <a:rPr lang="en-US" sz="2400"/>
              <a:t> u </a:t>
            </a:r>
            <a:r>
              <a:rPr lang="en-US" sz="2400" err="1"/>
              <a:t>određenoj</a:t>
            </a:r>
            <a:r>
              <a:rPr lang="en-US" sz="2400"/>
              <a:t> </a:t>
            </a:r>
            <a:r>
              <a:rPr lang="en-US" sz="2400" err="1"/>
              <a:t>mjeri</a:t>
            </a:r>
            <a:r>
              <a:rPr lang="en-US" sz="2400"/>
              <a:t> </a:t>
            </a:r>
            <a:r>
              <a:rPr lang="en-US" sz="2400" err="1"/>
              <a:t>kako</a:t>
            </a:r>
            <a:r>
              <a:rPr lang="en-US" sz="2400"/>
              <a:t> </a:t>
            </a:r>
            <a:r>
              <a:rPr lang="en-US" sz="2400" err="1"/>
              <a:t>nebi</a:t>
            </a:r>
            <a:r>
              <a:rPr lang="en-US" sz="2400"/>
              <a:t> </a:t>
            </a:r>
            <a:r>
              <a:rPr lang="en-US" sz="2400" err="1"/>
              <a:t>došlo</a:t>
            </a:r>
            <a:r>
              <a:rPr lang="en-US" sz="2400"/>
              <a:t> do </a:t>
            </a:r>
            <a:r>
              <a:rPr lang="en-US" sz="2400" err="1"/>
              <a:t>ovih</a:t>
            </a:r>
            <a:r>
              <a:rPr lang="en-US" sz="2400"/>
              <a:t> </a:t>
            </a:r>
            <a:r>
              <a:rPr lang="en-US" sz="2400" err="1"/>
              <a:t>problema</a:t>
            </a:r>
            <a:endParaRPr lang="en-US" sz="2400"/>
          </a:p>
        </p:txBody>
      </p:sp>
      <p:pic>
        <p:nvPicPr>
          <p:cNvPr id="4" name="Picture 3" descr="Najbolja eterična ulja za kućne ljubimce | Bio Terra">
            <a:extLst>
              <a:ext uri="{FF2B5EF4-FFF2-40B4-BE49-F238E27FC236}">
                <a16:creationId xmlns:a16="http://schemas.microsoft.com/office/drawing/2014/main" id="{7ED82001-12A4-9E12-CC8F-EC613F56374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552" r="4284" b="-1"/>
          <a:stretch/>
        </p:blipFill>
        <p:spPr>
          <a:xfrm>
            <a:off x="8654433" y="10"/>
            <a:ext cx="2981025" cy="2720886"/>
          </a:xfrm>
          <a:custGeom>
            <a:avLst/>
            <a:gdLst/>
            <a:ahLst/>
            <a:cxnLst/>
            <a:rect l="l" t="t" r="r" b="b"/>
            <a:pathLst>
              <a:path w="2981025" h="2720896">
                <a:moveTo>
                  <a:pt x="651328" y="0"/>
                </a:moveTo>
                <a:lnTo>
                  <a:pt x="2981025" y="0"/>
                </a:lnTo>
                <a:lnTo>
                  <a:pt x="2981025" y="1228194"/>
                </a:lnTo>
                <a:cubicBezTo>
                  <a:pt x="2981025" y="2052599"/>
                  <a:pt x="2312728" y="2720896"/>
                  <a:pt x="1488323" y="2720896"/>
                </a:cubicBezTo>
                <a:lnTo>
                  <a:pt x="0" y="2720896"/>
                </a:lnTo>
                <a:lnTo>
                  <a:pt x="0" y="1232572"/>
                </a:lnTo>
                <a:cubicBezTo>
                  <a:pt x="0" y="781726"/>
                  <a:pt x="199869" y="377566"/>
                  <a:pt x="515836" y="103866"/>
                </a:cubicBezTo>
                <a:close/>
              </a:path>
            </a:pathLst>
          </a:custGeom>
        </p:spPr>
      </p:pic>
      <p:pic>
        <p:nvPicPr>
          <p:cNvPr id="5" name="Picture 4" descr="Jutarnji list - Zašto je bolje izbjegavati eterična ulja i koja su opasne  za pse, koja za mačke, a koja za ptice?">
            <a:extLst>
              <a:ext uri="{FF2B5EF4-FFF2-40B4-BE49-F238E27FC236}">
                <a16:creationId xmlns:a16="http://schemas.microsoft.com/office/drawing/2014/main" id="{CF4DB13C-9CD0-1AE8-CD8D-BDE9D8F706DE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19070" r="-1" b="14384"/>
          <a:stretch/>
        </p:blipFill>
        <p:spPr>
          <a:xfrm>
            <a:off x="8400279" y="3069331"/>
            <a:ext cx="3788670" cy="3788669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57900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F74280F7-820D-43DE-BE07-57E20B271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E4CE59E-33B2-4BF6-BDAF-FF427BEDBB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029676" y="0"/>
            <a:ext cx="3978431" cy="4416552"/>
            <a:chOff x="8029676" y="0"/>
            <a:chExt cx="3978431" cy="4416552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40DCF5BE-5BFF-4058-9273-7E19386DDF8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755673" y="581482"/>
              <a:ext cx="224952" cy="224952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Graphic 18">
              <a:extLst>
                <a:ext uri="{FF2B5EF4-FFF2-40B4-BE49-F238E27FC236}">
                  <a16:creationId xmlns:a16="http://schemas.microsoft.com/office/drawing/2014/main" id="{5E01F626-482C-47F7-859C-AEF429D186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29676" y="2823451"/>
              <a:ext cx="1045306" cy="1593101"/>
            </a:xfrm>
            <a:custGeom>
              <a:avLst/>
              <a:gdLst>
                <a:gd name="connsiteX0" fmla="*/ 3413379 w 3413378"/>
                <a:gd name="connsiteY0" fmla="*/ 3266028 h 6532054"/>
                <a:gd name="connsiteX1" fmla="*/ 1706689 w 3413378"/>
                <a:gd name="connsiteY1" fmla="*/ 6532055 h 6532054"/>
                <a:gd name="connsiteX2" fmla="*/ 0 w 3413378"/>
                <a:gd name="connsiteY2" fmla="*/ 3266028 h 6532054"/>
                <a:gd name="connsiteX3" fmla="*/ 1706689 w 3413378"/>
                <a:gd name="connsiteY3" fmla="*/ 0 h 6532054"/>
                <a:gd name="connsiteX4" fmla="*/ 3413379 w 3413378"/>
                <a:gd name="connsiteY4" fmla="*/ 3266028 h 6532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413378" h="6532054">
                  <a:moveTo>
                    <a:pt x="3413379" y="3266028"/>
                  </a:moveTo>
                  <a:cubicBezTo>
                    <a:pt x="3413379" y="5069777"/>
                    <a:pt x="1706689" y="6532055"/>
                    <a:pt x="1706689" y="6532055"/>
                  </a:cubicBezTo>
                  <a:cubicBezTo>
                    <a:pt x="1706689" y="6532055"/>
                    <a:pt x="0" y="5069777"/>
                    <a:pt x="0" y="3266028"/>
                  </a:cubicBezTo>
                  <a:cubicBezTo>
                    <a:pt x="0" y="1462278"/>
                    <a:pt x="1706689" y="0"/>
                    <a:pt x="1706689" y="0"/>
                  </a:cubicBezTo>
                  <a:cubicBezTo>
                    <a:pt x="1706689" y="0"/>
                    <a:pt x="3413379" y="1462278"/>
                    <a:pt x="3413379" y="3266028"/>
                  </a:cubicBez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FAE356C7-EC26-488C-BF50-CAB3FE7EF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46070" y="3643335"/>
              <a:ext cx="355343" cy="355343"/>
            </a:xfrm>
            <a:prstGeom prst="ellipse">
              <a:avLst/>
            </a:prstGeom>
            <a:solidFill>
              <a:schemeClr val="accent1">
                <a:lumMod val="60000"/>
                <a:lumOff val="40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245D13E4-B6A4-4377-9171-55D0CC94696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228878" y="0"/>
              <a:ext cx="2779229" cy="817919"/>
            </a:xfrm>
            <a:custGeom>
              <a:avLst/>
              <a:gdLst>
                <a:gd name="connsiteX0" fmla="*/ 0 w 2779229"/>
                <a:gd name="connsiteY0" fmla="*/ 0 h 817919"/>
                <a:gd name="connsiteX1" fmla="*/ 2779229 w 2779229"/>
                <a:gd name="connsiteY1" fmla="*/ 0 h 817919"/>
                <a:gd name="connsiteX2" fmla="*/ 2755430 w 2779229"/>
                <a:gd name="connsiteY2" fmla="*/ 49404 h 817919"/>
                <a:gd name="connsiteX3" fmla="*/ 1464180 w 2779229"/>
                <a:gd name="connsiteY3" fmla="*/ 817919 h 817919"/>
                <a:gd name="connsiteX4" fmla="*/ 0 w 2779229"/>
                <a:gd name="connsiteY4" fmla="*/ 817919 h 8179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779229" h="817919">
                  <a:moveTo>
                    <a:pt x="0" y="0"/>
                  </a:moveTo>
                  <a:lnTo>
                    <a:pt x="2779229" y="0"/>
                  </a:lnTo>
                  <a:lnTo>
                    <a:pt x="2755430" y="49404"/>
                  </a:lnTo>
                  <a:cubicBezTo>
                    <a:pt x="2506760" y="507168"/>
                    <a:pt x="2021765" y="817919"/>
                    <a:pt x="1464180" y="817919"/>
                  </a:cubicBezTo>
                  <a:lnTo>
                    <a:pt x="0" y="81791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20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08B95D-A8E3-7200-DA68-FA2FD6EED2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3700" y="73152"/>
            <a:ext cx="6139543" cy="1325563"/>
          </a:xfrm>
        </p:spPr>
        <p:txBody>
          <a:bodyPr anchor="b">
            <a:normAutofit/>
          </a:bodyPr>
          <a:lstStyle/>
          <a:p>
            <a:r>
              <a:rPr lang="en-US"/>
              <a:t>Lavanda u </a:t>
            </a:r>
            <a:r>
              <a:rPr lang="en-US" err="1"/>
              <a:t>veterini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4F8487-EA76-E5FA-84F9-EBB3816BDB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1026" y="1713164"/>
            <a:ext cx="8158843" cy="3870324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2400" err="1"/>
              <a:t>Koristi</a:t>
            </a:r>
            <a:r>
              <a:rPr lang="en-US" sz="2400"/>
              <a:t> se </a:t>
            </a:r>
            <a:r>
              <a:rPr lang="en-US" sz="2400" err="1"/>
              <a:t>najčešće</a:t>
            </a:r>
            <a:r>
              <a:rPr lang="en-US" sz="2400"/>
              <a:t> </a:t>
            </a:r>
            <a:r>
              <a:rPr lang="en-US" sz="2400" err="1"/>
              <a:t>kod</a:t>
            </a:r>
            <a:r>
              <a:rPr lang="en-US" sz="2400"/>
              <a:t> </a:t>
            </a:r>
            <a:r>
              <a:rPr lang="en-US" sz="2400" err="1"/>
              <a:t>pasa</a:t>
            </a:r>
            <a:r>
              <a:rPr lang="en-US" sz="2400"/>
              <a:t>, </a:t>
            </a:r>
            <a:r>
              <a:rPr lang="en-US" sz="2400" err="1"/>
              <a:t>mačaka</a:t>
            </a:r>
            <a:r>
              <a:rPr lang="en-US" sz="2400"/>
              <a:t> </a:t>
            </a:r>
            <a:r>
              <a:rPr lang="en-US" sz="2400" err="1"/>
              <a:t>i</a:t>
            </a:r>
            <a:r>
              <a:rPr lang="en-US" sz="2400"/>
              <a:t> </a:t>
            </a:r>
            <a:r>
              <a:rPr lang="en-US" sz="2400" err="1"/>
              <a:t>konja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r>
              <a:rPr lang="en-US" sz="2400"/>
              <a:t>U </a:t>
            </a:r>
            <a:r>
              <a:rPr lang="en-US" sz="2400" err="1"/>
              <a:t>veterini</a:t>
            </a:r>
            <a:r>
              <a:rPr lang="en-US" sz="2400"/>
              <a:t> je </a:t>
            </a:r>
            <a:r>
              <a:rPr lang="en-US" sz="2400" err="1"/>
              <a:t>možemo</a:t>
            </a:r>
            <a:r>
              <a:rPr lang="en-US" sz="2400"/>
              <a:t> </a:t>
            </a:r>
            <a:r>
              <a:rPr lang="en-US" sz="2400" err="1"/>
              <a:t>koristiti</a:t>
            </a:r>
            <a:r>
              <a:rPr lang="en-US" sz="2400"/>
              <a:t> za </a:t>
            </a:r>
            <a:r>
              <a:rPr lang="en-US" sz="2400" err="1"/>
              <a:t>smirivanje</a:t>
            </a:r>
            <a:r>
              <a:rPr lang="en-US" sz="2400"/>
              <a:t> </a:t>
            </a:r>
            <a:r>
              <a:rPr lang="en-US" sz="2400" err="1"/>
              <a:t>životinja</a:t>
            </a:r>
            <a:r>
              <a:rPr lang="en-US" sz="2400"/>
              <a:t> </a:t>
            </a:r>
            <a:r>
              <a:rPr lang="en-US" sz="2400" err="1"/>
              <a:t>te</a:t>
            </a:r>
            <a:r>
              <a:rPr lang="en-US" sz="2400"/>
              <a:t> </a:t>
            </a:r>
            <a:r>
              <a:rPr lang="en-US" sz="2400" err="1"/>
              <a:t>kao</a:t>
            </a:r>
            <a:r>
              <a:rPr lang="en-US" sz="2400"/>
              <a:t> </a:t>
            </a:r>
            <a:r>
              <a:rPr lang="en-US" sz="2400" err="1"/>
              <a:t>antiseptik</a:t>
            </a:r>
            <a:endParaRPr lang="en-US" sz="2400"/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Također</a:t>
            </a:r>
            <a:r>
              <a:rPr lang="en-US" sz="2400"/>
              <a:t> </a:t>
            </a:r>
            <a:r>
              <a:rPr lang="en-US" sz="2400" err="1"/>
              <a:t>lavanda</a:t>
            </a:r>
            <a:r>
              <a:rPr lang="en-US" sz="2400"/>
              <a:t> </a:t>
            </a:r>
            <a:r>
              <a:rPr lang="en-US" sz="2400" err="1"/>
              <a:t>ima</a:t>
            </a:r>
            <a:r>
              <a:rPr lang="en-US" sz="2400"/>
              <a:t> </a:t>
            </a:r>
            <a:r>
              <a:rPr lang="en-US" sz="2400" err="1"/>
              <a:t>antimikrobna</a:t>
            </a:r>
            <a:r>
              <a:rPr lang="en-US" sz="2400"/>
              <a:t> </a:t>
            </a:r>
            <a:r>
              <a:rPr lang="en-US" sz="2400" err="1"/>
              <a:t>svojstva</a:t>
            </a:r>
            <a:r>
              <a:rPr lang="en-US" sz="2400"/>
              <a:t> </a:t>
            </a:r>
          </a:p>
          <a:p>
            <a:pPr marL="0" indent="0">
              <a:buNone/>
            </a:pPr>
            <a:endParaRPr lang="en-US" sz="2400"/>
          </a:p>
          <a:p>
            <a:r>
              <a:rPr lang="en-US" sz="2400" err="1"/>
              <a:t>Koristi</a:t>
            </a:r>
            <a:r>
              <a:rPr lang="en-US" sz="2400"/>
              <a:t> se </a:t>
            </a:r>
            <a:r>
              <a:rPr lang="en-US" sz="2400" err="1"/>
              <a:t>kao</a:t>
            </a:r>
            <a:r>
              <a:rPr lang="en-US" sz="2400"/>
              <a:t> </a:t>
            </a:r>
            <a:r>
              <a:rPr lang="en-US" sz="2400" err="1"/>
              <a:t>otopina</a:t>
            </a:r>
            <a:r>
              <a:rPr lang="en-US" sz="2400"/>
              <a:t>, </a:t>
            </a:r>
            <a:r>
              <a:rPr lang="en-US" sz="2400" err="1"/>
              <a:t>eterično</a:t>
            </a:r>
            <a:r>
              <a:rPr lang="en-US" sz="2400"/>
              <a:t> </a:t>
            </a:r>
            <a:r>
              <a:rPr lang="en-US" sz="2400" err="1"/>
              <a:t>ulje</a:t>
            </a:r>
            <a:r>
              <a:rPr lang="en-US" sz="2400"/>
              <a:t> </a:t>
            </a:r>
            <a:r>
              <a:rPr lang="en-US" sz="2400" err="1"/>
              <a:t>i</a:t>
            </a:r>
            <a:r>
              <a:rPr lang="en-US" sz="2400"/>
              <a:t> </a:t>
            </a:r>
            <a:r>
              <a:rPr lang="en-US" sz="2400" err="1"/>
              <a:t>kao</a:t>
            </a:r>
            <a:r>
              <a:rPr lang="en-US" sz="2400"/>
              <a:t> </a:t>
            </a:r>
            <a:r>
              <a:rPr lang="en-US" sz="2400" err="1"/>
              <a:t>mirisni</a:t>
            </a:r>
            <a:r>
              <a:rPr lang="en-US" sz="2400"/>
              <a:t> </a:t>
            </a:r>
            <a:r>
              <a:rPr lang="en-US" sz="2400" err="1"/>
              <a:t>jastučići</a:t>
            </a:r>
            <a:endParaRPr lang="en-US" sz="2400"/>
          </a:p>
        </p:txBody>
      </p:sp>
      <p:pic>
        <p:nvPicPr>
          <p:cNvPr id="5" name="Picture 4" descr="Jastuk sa lavandom - Lavanda.hr - OPG Orešković - Lavanda.hr – OPG Orešković">
            <a:extLst>
              <a:ext uri="{FF2B5EF4-FFF2-40B4-BE49-F238E27FC236}">
                <a16:creationId xmlns:a16="http://schemas.microsoft.com/office/drawing/2014/main" id="{642A8C50-41EC-E2B0-4053-C4F958288C7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2851" r="605" b="2"/>
          <a:stretch/>
        </p:blipFill>
        <p:spPr>
          <a:xfrm>
            <a:off x="9221775" y="1059523"/>
            <a:ext cx="2780818" cy="2780817"/>
          </a:xfrm>
          <a:custGeom>
            <a:avLst/>
            <a:gdLst/>
            <a:ahLst/>
            <a:cxnLst/>
            <a:rect l="l" t="t" r="r" b="b"/>
            <a:pathLst>
              <a:path w="3646992" h="3646991">
                <a:moveTo>
                  <a:pt x="0" y="0"/>
                </a:moveTo>
                <a:lnTo>
                  <a:pt x="1820818" y="0"/>
                </a:lnTo>
                <a:cubicBezTo>
                  <a:pt x="2829397" y="0"/>
                  <a:pt x="3646992" y="817595"/>
                  <a:pt x="3646992" y="1826174"/>
                </a:cubicBezTo>
                <a:lnTo>
                  <a:pt x="3646992" y="3646991"/>
                </a:lnTo>
                <a:lnTo>
                  <a:pt x="1826174" y="3646991"/>
                </a:lnTo>
                <a:cubicBezTo>
                  <a:pt x="817595" y="3646991"/>
                  <a:pt x="0" y="2829396"/>
                  <a:pt x="0" y="1820817"/>
                </a:cubicBezTo>
                <a:close/>
              </a:path>
            </a:pathLst>
          </a:custGeom>
        </p:spPr>
      </p:pic>
      <p:pic>
        <p:nvPicPr>
          <p:cNvPr id="4" name="Picture 3" descr="Lavanda eterično ulje 10ml - Lavanda.hr - OPG Orešković - Lavanda.hr – OPG  Orešković">
            <a:extLst>
              <a:ext uri="{FF2B5EF4-FFF2-40B4-BE49-F238E27FC236}">
                <a16:creationId xmlns:a16="http://schemas.microsoft.com/office/drawing/2014/main" id="{0B368D08-8F23-FEFF-BB92-185E6210A707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8425" r="16325" b="2"/>
          <a:stretch/>
        </p:blipFill>
        <p:spPr>
          <a:xfrm>
            <a:off x="8769213" y="3998675"/>
            <a:ext cx="3233380" cy="2859322"/>
          </a:xfrm>
          <a:custGeom>
            <a:avLst/>
            <a:gdLst/>
            <a:ahLst/>
            <a:cxnLst/>
            <a:rect l="l" t="t" r="r" b="b"/>
            <a:pathLst>
              <a:path w="3316319" h="2932666">
                <a:moveTo>
                  <a:pt x="1660595" y="0"/>
                </a:moveTo>
                <a:lnTo>
                  <a:pt x="3316319" y="0"/>
                </a:lnTo>
                <a:lnTo>
                  <a:pt x="3316319" y="1646632"/>
                </a:lnTo>
                <a:cubicBezTo>
                  <a:pt x="3316319" y="2159685"/>
                  <a:pt x="3081083" y="2618091"/>
                  <a:pt x="2712021" y="2920995"/>
                </a:cubicBezTo>
                <a:lnTo>
                  <a:pt x="2696327" y="2932666"/>
                </a:lnTo>
                <a:lnTo>
                  <a:pt x="0" y="2932666"/>
                </a:lnTo>
                <a:lnTo>
                  <a:pt x="0" y="1651476"/>
                </a:lnTo>
                <a:cubicBezTo>
                  <a:pt x="0" y="739381"/>
                  <a:pt x="743464" y="0"/>
                  <a:pt x="1660595" y="0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13083433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Background Fill">
            <a:extLst>
              <a:ext uri="{FF2B5EF4-FFF2-40B4-BE49-F238E27FC236}">
                <a16:creationId xmlns:a16="http://schemas.microsoft.com/office/drawing/2014/main" id="{FAFB3478-4AEC-431E-93B2-1593839C16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Color Fill">
            <a:extLst>
              <a:ext uri="{FF2B5EF4-FFF2-40B4-BE49-F238E27FC236}">
                <a16:creationId xmlns:a16="http://schemas.microsoft.com/office/drawing/2014/main" id="{F74280F7-820D-43DE-BE07-57E20B2716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2">
              <a:lumMod val="75000"/>
              <a:lumOff val="25000"/>
              <a:alpha val="40000"/>
            </a:schemeClr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bg2">
                  <a:lumMod val="75000"/>
                  <a:lumOff val="25000"/>
                </a:schemeClr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0795E78-D179-4B81-9EEE-A87988593C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649222" y="-3532"/>
            <a:ext cx="3875603" cy="6841868"/>
            <a:chOff x="7705494" y="-3532"/>
            <a:chExt cx="3875603" cy="6841868"/>
          </a:xfrm>
        </p:grpSpPr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A5308A73-F5A5-4DE9-9757-D8A037AFD2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90649" y="3895093"/>
              <a:ext cx="311506" cy="31282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 lang="en-US"/>
            </a:p>
          </p:txBody>
        </p:sp>
        <p:sp>
          <p:nvSpPr>
            <p:cNvPr id="16" name="Graphic 9">
              <a:extLst>
                <a:ext uri="{FF2B5EF4-FFF2-40B4-BE49-F238E27FC236}">
                  <a16:creationId xmlns:a16="http://schemas.microsoft.com/office/drawing/2014/main" id="{445E471A-BE86-43F8-B5FF-21623B474F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05494" y="-3532"/>
              <a:ext cx="3875603" cy="3875603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chemeClr val="tx2">
                <a:lumMod val="25000"/>
                <a:lumOff val="75000"/>
                <a:alpha val="20000"/>
              </a:schemeClr>
            </a:solidFill>
            <a:ln w="209550" cap="flat">
              <a:noFill/>
              <a:prstDash val="solid"/>
              <a:miter/>
            </a:ln>
          </p:spPr>
          <p:txBody>
            <a:bodyPr rtlCol="0" anchor="ctr"/>
            <a:lstStyle/>
            <a:p>
              <a:pPr lvl="0"/>
              <a:endParaRPr lang="en-US"/>
            </a:p>
          </p:txBody>
        </p:sp>
        <p:sp>
          <p:nvSpPr>
            <p:cNvPr id="17" name="Graphic 9">
              <a:extLst>
                <a:ext uri="{FF2B5EF4-FFF2-40B4-BE49-F238E27FC236}">
                  <a16:creationId xmlns:a16="http://schemas.microsoft.com/office/drawing/2014/main" id="{00E683DD-3306-4652-AC1C-C11EF2BFCE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91635" y="556562"/>
              <a:ext cx="2681635" cy="2681635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pattFill prst="pct5">
              <a:fgClr>
                <a:schemeClr val="accent4">
                  <a:lumMod val="60000"/>
                  <a:lumOff val="40000"/>
                </a:schemeClr>
              </a:fgClr>
              <a:bgClr>
                <a:schemeClr val="accent1">
                  <a:lumMod val="75000"/>
                </a:schemeClr>
              </a:bgClr>
            </a:patt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" name="Graphic 9">
              <a:extLst>
                <a:ext uri="{FF2B5EF4-FFF2-40B4-BE49-F238E27FC236}">
                  <a16:creationId xmlns:a16="http://schemas.microsoft.com/office/drawing/2014/main" id="{87A24A54-9217-4FA8-8D06-976D0C0F4D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25379" y="129630"/>
              <a:ext cx="3635833" cy="3635833"/>
            </a:xfrm>
            <a:custGeom>
              <a:avLst/>
              <a:gdLst>
                <a:gd name="connsiteX0" fmla="*/ 6861546 w 6861545"/>
                <a:gd name="connsiteY0" fmla="*/ 6861546 h 6861545"/>
                <a:gd name="connsiteX1" fmla="*/ 3435812 w 6861545"/>
                <a:gd name="connsiteY1" fmla="*/ 6861546 h 6861545"/>
                <a:gd name="connsiteX2" fmla="*/ 0 w 6861545"/>
                <a:gd name="connsiteY2" fmla="*/ 3425734 h 6861545"/>
                <a:gd name="connsiteX3" fmla="*/ 0 w 6861545"/>
                <a:gd name="connsiteY3" fmla="*/ 0 h 6861545"/>
                <a:gd name="connsiteX4" fmla="*/ 3425734 w 6861545"/>
                <a:gd name="connsiteY4" fmla="*/ 0 h 6861545"/>
                <a:gd name="connsiteX5" fmla="*/ 6861546 w 6861545"/>
                <a:gd name="connsiteY5" fmla="*/ 3435812 h 6861545"/>
                <a:gd name="connsiteX6" fmla="*/ 6861546 w 6861545"/>
                <a:gd name="connsiteY6" fmla="*/ 6861546 h 686154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861545" h="6861545">
                  <a:moveTo>
                    <a:pt x="6861546" y="6861546"/>
                  </a:moveTo>
                  <a:lnTo>
                    <a:pt x="3435812" y="6861546"/>
                  </a:lnTo>
                  <a:cubicBezTo>
                    <a:pt x="1538245" y="6861546"/>
                    <a:pt x="0" y="5323301"/>
                    <a:pt x="0" y="3425734"/>
                  </a:cubicBezTo>
                  <a:lnTo>
                    <a:pt x="0" y="0"/>
                  </a:lnTo>
                  <a:lnTo>
                    <a:pt x="3425734" y="0"/>
                  </a:lnTo>
                  <a:cubicBezTo>
                    <a:pt x="5323301" y="0"/>
                    <a:pt x="6861546" y="1538245"/>
                    <a:pt x="6861546" y="3435812"/>
                  </a:cubicBezTo>
                  <a:lnTo>
                    <a:pt x="6861546" y="6861546"/>
                  </a:lnTo>
                  <a:close/>
                </a:path>
              </a:pathLst>
            </a:custGeom>
            <a:solidFill>
              <a:srgbClr val="FFFFFF"/>
            </a:solidFill>
            <a:ln w="9331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22869E9-F588-45D4-80CF-6A1581D649B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17681" y="3982546"/>
              <a:ext cx="3635833" cy="2855790"/>
            </a:xfrm>
            <a:custGeom>
              <a:avLst/>
              <a:gdLst>
                <a:gd name="connsiteX0" fmla="*/ 1820587 w 3635833"/>
                <a:gd name="connsiteY0" fmla="*/ 0 h 2855790"/>
                <a:gd name="connsiteX1" fmla="*/ 3635833 w 3635833"/>
                <a:gd name="connsiteY1" fmla="*/ 0 h 2855790"/>
                <a:gd name="connsiteX2" fmla="*/ 3635833 w 3635833"/>
                <a:gd name="connsiteY2" fmla="*/ 1815246 h 2855790"/>
                <a:gd name="connsiteX3" fmla="*/ 3324908 w 3635833"/>
                <a:gd name="connsiteY3" fmla="*/ 2833159 h 2855790"/>
                <a:gd name="connsiteX4" fmla="*/ 3307985 w 3635833"/>
                <a:gd name="connsiteY4" fmla="*/ 2855790 h 2855790"/>
                <a:gd name="connsiteX5" fmla="*/ 0 w 3635833"/>
                <a:gd name="connsiteY5" fmla="*/ 2855790 h 2855790"/>
                <a:gd name="connsiteX6" fmla="*/ 0 w 3635833"/>
                <a:gd name="connsiteY6" fmla="*/ 1820587 h 2855790"/>
                <a:gd name="connsiteX7" fmla="*/ 1820587 w 3635833"/>
                <a:gd name="connsiteY7" fmla="*/ 0 h 28557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635833" h="2855790">
                  <a:moveTo>
                    <a:pt x="1820587" y="0"/>
                  </a:moveTo>
                  <a:lnTo>
                    <a:pt x="3635833" y="0"/>
                  </a:lnTo>
                  <a:lnTo>
                    <a:pt x="3635833" y="1815246"/>
                  </a:lnTo>
                  <a:cubicBezTo>
                    <a:pt x="3635833" y="2192306"/>
                    <a:pt x="3521211" y="2542591"/>
                    <a:pt x="3324908" y="2833159"/>
                  </a:cubicBezTo>
                  <a:lnTo>
                    <a:pt x="3307985" y="2855790"/>
                  </a:lnTo>
                  <a:lnTo>
                    <a:pt x="0" y="2855790"/>
                  </a:lnTo>
                  <a:lnTo>
                    <a:pt x="0" y="1820587"/>
                  </a:lnTo>
                  <a:cubicBezTo>
                    <a:pt x="0" y="815093"/>
                    <a:pt x="815094" y="0"/>
                    <a:pt x="1820587" y="0"/>
                  </a:cubicBezTo>
                  <a:close/>
                </a:path>
              </a:pathLst>
            </a:custGeom>
            <a:solidFill>
              <a:srgbClr val="FFFFFF"/>
            </a:solidFill>
            <a:ln w="38100" cap="flat">
              <a:solidFill>
                <a:srgbClr val="F7F7F7"/>
              </a:solidFill>
              <a:prstDash val="solid"/>
              <a:miter/>
            </a:ln>
          </p:spPr>
          <p:txBody>
            <a:bodyPr wrap="square" rtlCol="0" anchor="ctr">
              <a:noAutofit/>
            </a:bodyPr>
            <a:lstStyle/>
            <a:p>
              <a:endParaRPr lang="en-US"/>
            </a:p>
          </p:txBody>
        </p:sp>
      </p:grpSp>
      <p:sp>
        <p:nvSpPr>
          <p:cNvPr id="21" name="Texture">
            <a:extLst>
              <a:ext uri="{FF2B5EF4-FFF2-40B4-BE49-F238E27FC236}">
                <a16:creationId xmlns:a16="http://schemas.microsoft.com/office/drawing/2014/main" id="{2E922E9E-A29B-4164-A634-B718A4336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blipFill dpi="0" rotWithShape="1">
            <a:blip r:embed="rId2">
              <a:alphaModFix amt="6000"/>
            </a:blip>
            <a:srcRect/>
            <a:tile tx="0" ty="0" sx="100000" sy="100000" flip="none" algn="tl"/>
          </a:blip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24EB1B-F5F1-CFB6-BDAD-C994D2C2BA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58952"/>
            <a:ext cx="6139543" cy="1325563"/>
          </a:xfrm>
        </p:spPr>
        <p:txBody>
          <a:bodyPr anchor="b">
            <a:normAutofit/>
          </a:bodyPr>
          <a:lstStyle/>
          <a:p>
            <a:r>
              <a:rPr lang="en-US" err="1"/>
              <a:t>Veterinarski</a:t>
            </a:r>
            <a:r>
              <a:rPr lang="en-US"/>
              <a:t> </a:t>
            </a:r>
            <a:r>
              <a:rPr lang="en-US" err="1"/>
              <a:t>proizvodi</a:t>
            </a:r>
            <a:r>
              <a:rPr lang="en-US"/>
              <a:t> u </a:t>
            </a:r>
            <a:r>
              <a:rPr lang="en-US" err="1"/>
              <a:t>kojima</a:t>
            </a:r>
            <a:r>
              <a:rPr lang="en-US"/>
              <a:t> se </a:t>
            </a:r>
            <a:r>
              <a:rPr lang="en-US" err="1"/>
              <a:t>nalazi</a:t>
            </a:r>
            <a:r>
              <a:rPr lang="en-US"/>
              <a:t> </a:t>
            </a:r>
            <a:r>
              <a:rPr lang="en-US" err="1"/>
              <a:t>lavanda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A3ED4-14B4-86A3-B85B-26077A96BD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286001"/>
            <a:ext cx="6139543" cy="3878710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APAGEL, gel – </a:t>
            </a:r>
            <a:r>
              <a:rPr lang="en-US" err="1"/>
              <a:t>koristi</a:t>
            </a:r>
            <a:r>
              <a:rPr lang="en-US"/>
              <a:t> se </a:t>
            </a:r>
            <a:r>
              <a:rPr lang="en-US" err="1"/>
              <a:t>kod</a:t>
            </a:r>
            <a:r>
              <a:rPr lang="en-US"/>
              <a:t> </a:t>
            </a:r>
            <a:r>
              <a:rPr lang="en-US" err="1"/>
              <a:t>bakterijskih</a:t>
            </a:r>
            <a:r>
              <a:rPr lang="en-US"/>
              <a:t> </a:t>
            </a:r>
            <a:r>
              <a:rPr lang="en-US" err="1"/>
              <a:t>dermatitisa</a:t>
            </a:r>
            <a:r>
              <a:rPr lang="en-US"/>
              <a:t>, </a:t>
            </a:r>
            <a:r>
              <a:rPr lang="en-US" err="1"/>
              <a:t>pukotina</a:t>
            </a:r>
            <a:r>
              <a:rPr lang="en-US"/>
              <a:t> rana...</a:t>
            </a:r>
          </a:p>
          <a:p>
            <a:pPr marL="0" indent="0">
              <a:buNone/>
            </a:pPr>
            <a:endParaRPr lang="en-US"/>
          </a:p>
          <a:p>
            <a:r>
              <a:rPr lang="en-US"/>
              <a:t>APACOAT, </a:t>
            </a:r>
            <a:r>
              <a:rPr lang="en-US" err="1"/>
              <a:t>šampon</a:t>
            </a:r>
            <a:r>
              <a:rPr lang="en-US"/>
              <a:t> - za </a:t>
            </a:r>
            <a:r>
              <a:rPr lang="en-US" err="1"/>
              <a:t>osjetljivu</a:t>
            </a:r>
            <a:r>
              <a:rPr lang="en-US"/>
              <a:t> </a:t>
            </a:r>
            <a:r>
              <a:rPr lang="en-US" err="1"/>
              <a:t>kožu</a:t>
            </a:r>
            <a:r>
              <a:rPr lang="en-US"/>
              <a:t>, u </a:t>
            </a:r>
            <a:r>
              <a:rPr lang="en-US" err="1"/>
              <a:t>slučajevima</a:t>
            </a:r>
            <a:r>
              <a:rPr lang="en-US"/>
              <a:t> </a:t>
            </a:r>
            <a:r>
              <a:rPr lang="en-US" err="1"/>
              <a:t>čestog</a:t>
            </a:r>
            <a:r>
              <a:rPr lang="en-US"/>
              <a:t> </a:t>
            </a:r>
            <a:r>
              <a:rPr lang="en-US" err="1"/>
              <a:t>kupanja</a:t>
            </a:r>
            <a:r>
              <a:rPr lang="en-US"/>
              <a:t> </a:t>
            </a:r>
            <a:r>
              <a:rPr lang="en-US" err="1"/>
              <a:t>prilikom</a:t>
            </a:r>
            <a:r>
              <a:rPr lang="en-US"/>
              <a:t> </a:t>
            </a:r>
            <a:r>
              <a:rPr lang="en-US" err="1"/>
              <a:t>terapije</a:t>
            </a:r>
            <a:r>
              <a:rPr lang="en-US"/>
              <a:t> </a:t>
            </a:r>
            <a:r>
              <a:rPr lang="en-US" err="1"/>
              <a:t>patoloških</a:t>
            </a:r>
            <a:r>
              <a:rPr lang="en-US"/>
              <a:t> </a:t>
            </a:r>
            <a:r>
              <a:rPr lang="en-US" err="1"/>
              <a:t>stanja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APADERM I APAZEK, </a:t>
            </a:r>
            <a:r>
              <a:rPr lang="en-US" err="1"/>
              <a:t>sprej</a:t>
            </a:r>
            <a:r>
              <a:rPr lang="en-US"/>
              <a:t> – </a:t>
            </a:r>
            <a:r>
              <a:rPr lang="en-US" err="1"/>
              <a:t>prirodna</a:t>
            </a:r>
            <a:r>
              <a:rPr lang="en-US"/>
              <a:t> </a:t>
            </a:r>
            <a:r>
              <a:rPr lang="en-US" err="1"/>
              <a:t>obrana</a:t>
            </a:r>
            <a:r>
              <a:rPr lang="en-US"/>
              <a:t> od </a:t>
            </a:r>
            <a:r>
              <a:rPr lang="en-US" err="1"/>
              <a:t>vanjskih</a:t>
            </a:r>
            <a:r>
              <a:rPr lang="en-US"/>
              <a:t> </a:t>
            </a:r>
            <a:r>
              <a:rPr lang="en-US" err="1"/>
              <a:t>parazita</a:t>
            </a:r>
            <a:endParaRPr lang="en-US"/>
          </a:p>
          <a:p>
            <a:pPr marL="0" indent="0">
              <a:buNone/>
            </a:pPr>
            <a:endParaRPr lang="en-US"/>
          </a:p>
          <a:p>
            <a:r>
              <a:rPr lang="en-US"/>
              <a:t>MELAFON, </a:t>
            </a:r>
            <a:r>
              <a:rPr lang="en-US" err="1"/>
              <a:t>kapi</a:t>
            </a:r>
            <a:r>
              <a:rPr lang="en-US"/>
              <a:t> – </a:t>
            </a:r>
            <a:r>
              <a:rPr lang="en-US" err="1"/>
              <a:t>potpuna</a:t>
            </a:r>
            <a:r>
              <a:rPr lang="en-US"/>
              <a:t> </a:t>
            </a:r>
            <a:r>
              <a:rPr lang="en-US" err="1"/>
              <a:t>biljna</a:t>
            </a:r>
            <a:r>
              <a:rPr lang="en-US"/>
              <a:t> </a:t>
            </a:r>
            <a:r>
              <a:rPr lang="en-US" err="1"/>
              <a:t>alternativa</a:t>
            </a:r>
            <a:r>
              <a:rPr lang="en-US"/>
              <a:t> </a:t>
            </a:r>
            <a:r>
              <a:rPr lang="en-US" err="1"/>
              <a:t>kemijskim</a:t>
            </a:r>
            <a:r>
              <a:rPr lang="en-US"/>
              <a:t> </a:t>
            </a:r>
            <a:r>
              <a:rPr lang="en-US" err="1"/>
              <a:t>repelentima</a:t>
            </a:r>
            <a:endParaRPr lang="en-US"/>
          </a:p>
          <a:p>
            <a:endParaRPr lang="en-US"/>
          </a:p>
        </p:txBody>
      </p:sp>
      <p:pic>
        <p:nvPicPr>
          <p:cNvPr id="4" name="Picture 3" descr="GreenVet Apagel per Cani | Robinson Pet Shop">
            <a:extLst>
              <a:ext uri="{FF2B5EF4-FFF2-40B4-BE49-F238E27FC236}">
                <a16:creationId xmlns:a16="http://schemas.microsoft.com/office/drawing/2014/main" id="{47B10428-9BBB-EE75-B3A3-C690DBD8D0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58601" y="755847"/>
            <a:ext cx="2424704" cy="2424704"/>
          </a:xfrm>
          <a:prstGeom prst="rect">
            <a:avLst/>
          </a:prstGeom>
        </p:spPr>
      </p:pic>
      <p:pic>
        <p:nvPicPr>
          <p:cNvPr id="5" name="Picture 4" descr="Yakult Apacoat S.E. Nanotechnology Toothpaste 120g – Japanese Taste">
            <a:extLst>
              <a:ext uri="{FF2B5EF4-FFF2-40B4-BE49-F238E27FC236}">
                <a16:creationId xmlns:a16="http://schemas.microsoft.com/office/drawing/2014/main" id="{1A8B8F1E-53F0-BDE2-FCE5-BD2ED654122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02393" y="4341550"/>
            <a:ext cx="2363340" cy="2363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318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E2FA7-033A-4567-3912-074F88572D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err="1"/>
              <a:t>Izvori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5C6A5-1A2D-1A17-B478-8434F00E96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ea typeface="+mn-lt"/>
                <a:cs typeface="+mn-lt"/>
                <a:hlinkClick r:id="rId2"/>
              </a:rPr>
              <a:t>https://www.rasadnik-milic.hr/lavanda-ljekovita-i-iznimno-korisna-biljka/</a:t>
            </a:r>
            <a:endParaRPr lang="en-US">
              <a:ea typeface="+mn-lt"/>
              <a:cs typeface="+mn-lt"/>
            </a:endParaRPr>
          </a:p>
          <a:p>
            <a:r>
              <a:rPr lang="en-US">
                <a:solidFill>
                  <a:schemeClr val="accent5"/>
                </a:solidFill>
                <a:ea typeface="+mn-lt"/>
                <a:cs typeface="+mn-lt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https://sonjahalambek.wixsite.com/herbalvet/proizvodi</a:t>
            </a:r>
          </a:p>
          <a:p>
            <a:r>
              <a:rPr lang="en-US">
                <a:solidFill>
                  <a:schemeClr val="accent5"/>
                </a:solidFill>
                <a:ea typeface="+mn-lt"/>
                <a:cs typeface="+mn-lt"/>
              </a:rPr>
              <a:t>https://repozitorij.fazos.hr/islandora/object/pfos%3A865/datastream/PDF/view</a:t>
            </a:r>
            <a:endParaRPr lang="en-US">
              <a:solidFill>
                <a:schemeClr val="accent5"/>
              </a:solidFill>
            </a:endParaRP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826222"/>
      </p:ext>
    </p:extLst>
  </p:cSld>
  <p:clrMapOvr>
    <a:masterClrMapping/>
  </p:clrMapOvr>
</p:sld>
</file>

<file path=ppt/theme/theme1.xml><?xml version="1.0" encoding="utf-8"?>
<a:theme xmlns:a="http://schemas.openxmlformats.org/drawingml/2006/main" name="TropicVTI">
  <a:themeElements>
    <a:clrScheme name="AnalogousFromDarkSeedLeftStep">
      <a:dk1>
        <a:srgbClr val="000000"/>
      </a:dk1>
      <a:lt1>
        <a:srgbClr val="FFFFFF"/>
      </a:lt1>
      <a:dk2>
        <a:srgbClr val="35221E"/>
      </a:dk2>
      <a:lt2>
        <a:srgbClr val="E2E2E8"/>
      </a:lt2>
      <a:accent1>
        <a:srgbClr val="A4A541"/>
      </a:accent1>
      <a:accent2>
        <a:srgbClr val="B1813B"/>
      </a:accent2>
      <a:accent3>
        <a:srgbClr val="C3624D"/>
      </a:accent3>
      <a:accent4>
        <a:srgbClr val="B13B57"/>
      </a:accent4>
      <a:accent5>
        <a:srgbClr val="C34D9A"/>
      </a:accent5>
      <a:accent6>
        <a:srgbClr val="A93BB1"/>
      </a:accent6>
      <a:hlink>
        <a:srgbClr val="BF3F7E"/>
      </a:hlink>
      <a:folHlink>
        <a:srgbClr val="7F7F7F"/>
      </a:folHlink>
    </a:clrScheme>
    <a:fontScheme name="Tropic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ropicVTI" id="{DE8751F2-0439-4D1D-A674-AFC241C9701D}" vid="{C41D9140-98E0-4A26-97C4-97FDCB8D6E0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476</Words>
  <Application>Microsoft Office PowerPoint</Application>
  <PresentationFormat>Široki zaslon</PresentationFormat>
  <Paragraphs>57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Gill Sans Nova</vt:lpstr>
      <vt:lpstr>TropicVTI</vt:lpstr>
      <vt:lpstr>Lavanda</vt:lpstr>
      <vt:lpstr>Vrste lavande</vt:lpstr>
      <vt:lpstr>Općenito</vt:lpstr>
      <vt:lpstr>Za što koristimo lavandu?</vt:lpstr>
      <vt:lpstr>Eterična ulja u lavandi</vt:lpstr>
      <vt:lpstr>Štetno djelovanje lavande</vt:lpstr>
      <vt:lpstr>Lavanda u veterini</vt:lpstr>
      <vt:lpstr>Veterinarski proizvodi u kojima se nalazi lavanda</vt:lpstr>
      <vt:lpstr>Izvori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</dc:title>
  <dc:creator>Korisnik</dc:creator>
  <cp:lastModifiedBy>Bosiljka Anđelić</cp:lastModifiedBy>
  <cp:revision>2</cp:revision>
  <dcterms:created xsi:type="dcterms:W3CDTF">2024-03-03T17:09:08Z</dcterms:created>
  <dcterms:modified xsi:type="dcterms:W3CDTF">2024-03-12T17:03:53Z</dcterms:modified>
</cp:coreProperties>
</file>