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A34720-D02F-4817-89EA-5413BDD3F3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B2C7797-645F-4A25-A66E-A76E41C5AD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E8923-353E-46D6-813B-68A0716C32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3D79B-18D9-43F8-AF80-C8395D201D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D9683D-F61B-440F-B791-F8F3AE69F5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115B5-02C6-47C6-BA9D-E3D1DE7B58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A5CC4-EA78-4627-B749-D71EDEE5CE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FA46C-1379-49C7-98AB-5E29EC830A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3C622-BBDD-472F-BEB3-036CB0E3C6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D79C9-84B8-44B6-8B58-DA020C60C1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77A7-D927-4A59-AC7B-037EB8B93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795F-811A-41B2-AB2A-7BCC2D51FC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AC8EB-B3FA-4FA8-8ABF-014EA3A287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F7894-5698-402A-B4BD-4EA13836E8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7AAF8-6B0C-4705-865A-1DAE950FC2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A207C-5DDE-429D-97D6-82076D689C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8C7E0-D10A-4F56-8605-8F88A5D641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E6E3E-EE7C-4A6F-A39A-884652A78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1C730-CFA2-418C-93FD-4425B55B4E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EE4DE-9969-45F2-BC52-F163FB207C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E3F42-7964-4AD3-AAB5-07429B20C5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5D49E-A2A8-4E34-9C55-D75387A25A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Pritisnite ikonu za dodavanje slike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864A7-A9B0-42FC-8DA3-2BBE193145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892F16-2265-44E3-A103-F941F1B9D3B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015F75-62A7-4C18-940F-D3B0505FCF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Krutina" TargetMode="External"/><Relationship Id="rId7" Type="http://schemas.openxmlformats.org/officeDocument/2006/relationships/image" Target="../media/image5.gif"/><Relationship Id="rId2" Type="http://schemas.openxmlformats.org/officeDocument/2006/relationships/hyperlink" Target="http://hr.wikipedia.org/wiki/Fizika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hr.wikipedia.org/wiki/Plin" TargetMode="External"/><Relationship Id="rId5" Type="http://schemas.openxmlformats.org/officeDocument/2006/relationships/hyperlink" Target="http://hr.wikipedia.org/wiki/Teku%C4%87ina" TargetMode="External"/><Relationship Id="rId4" Type="http://schemas.openxmlformats.org/officeDocument/2006/relationships/hyperlink" Target="http://hr.wikipedia.org/wiki/Kapljevin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Agregatno_stanje" TargetMode="External"/><Relationship Id="rId7" Type="http://schemas.openxmlformats.org/officeDocument/2006/relationships/image" Target="../media/image9.gif"/><Relationship Id="rId2" Type="http://schemas.openxmlformats.org/officeDocument/2006/relationships/hyperlink" Target="http://hr.wikipedia.org/wiki/Voda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5" Type="http://schemas.openxmlformats.org/officeDocument/2006/relationships/hyperlink" Target="http://hr.wikipedia.org/wiki/Tlak" TargetMode="External"/><Relationship Id="rId4" Type="http://schemas.openxmlformats.org/officeDocument/2006/relationships/hyperlink" Target="http://hr.wikipedia.org/wiki/%C2%B0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hr.wikipedia.org/wiki/Kapljevina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hyperlink" Target="http://hr.wikipedia.org/wiki/Anomalija_vod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Gusto%C4%87a" TargetMode="External"/><Relationship Id="rId2" Type="http://schemas.openxmlformats.org/officeDocument/2006/relationships/hyperlink" Target="http://hr.wikipedia.org/wiki/Teku%C4%87ina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hr.wikipedia.org/wiki/Plin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Vreli%C5%A1te" TargetMode="External"/><Relationship Id="rId2" Type="http://schemas.openxmlformats.org/officeDocument/2006/relationships/hyperlink" Target="http://hr.wikipedia.org/wiki/Tali%C5%A1te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4" y="1428737"/>
            <a:ext cx="5727727" cy="3214710"/>
          </a:xfrm>
        </p:spPr>
        <p:txBody>
          <a:bodyPr/>
          <a:lstStyle/>
          <a:p>
            <a:pPr algn="ctr"/>
            <a:r>
              <a:rPr lang="sr-Latn-CS" sz="60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PROMJENA AGREGATNIH STANJA</a:t>
            </a:r>
            <a:endParaRPr lang="sr-Latn-CS" sz="6000" b="1" dirty="0"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86314" y="5143512"/>
            <a:ext cx="4114800" cy="1252534"/>
          </a:xfrm>
        </p:spPr>
        <p:txBody>
          <a:bodyPr/>
          <a:lstStyle/>
          <a:p>
            <a:r>
              <a:rPr lang="sr-Latn-CS" dirty="0" smtClean="0"/>
              <a:t>Antonija </a:t>
            </a:r>
            <a:r>
              <a:rPr lang="sr-Latn-CS" dirty="0" err="1" smtClean="0"/>
              <a:t>Tokić</a:t>
            </a:r>
            <a:r>
              <a:rPr lang="sr-Latn-CS" dirty="0" smtClean="0"/>
              <a:t>, </a:t>
            </a:r>
            <a:r>
              <a:rPr lang="sr-Latn-CS" dirty="0" err="1" smtClean="0"/>
              <a:t>2.c</a:t>
            </a:r>
            <a:endParaRPr lang="sr-Latn-CS" dirty="0" smtClean="0"/>
          </a:p>
          <a:p>
            <a:r>
              <a:rPr lang="sr-Latn-CS" dirty="0" smtClean="0"/>
              <a:t>Fizioterapeutski tehničar</a:t>
            </a:r>
            <a:endParaRPr lang="sr-Latn-CS" dirty="0"/>
          </a:p>
        </p:txBody>
      </p:sp>
      <p:sp>
        <p:nvSpPr>
          <p:cNvPr id="6" name="TekstniOkvir 5"/>
          <p:cNvSpPr txBox="1"/>
          <p:nvPr/>
        </p:nvSpPr>
        <p:spPr>
          <a:xfrm>
            <a:off x="1785918" y="285728"/>
            <a:ext cx="5647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 smtClean="0"/>
              <a:t>Zdravstvena i veterinarska škola </a:t>
            </a:r>
            <a:r>
              <a:rPr lang="hr-HR" i="1" dirty="0" err="1" smtClean="0"/>
              <a:t>dr</a:t>
            </a:r>
            <a:r>
              <a:rPr lang="hr-HR" i="1" dirty="0" smtClean="0"/>
              <a:t>. Andrije Štampara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71472" y="571480"/>
            <a:ext cx="8226425" cy="4525963"/>
          </a:xfrm>
        </p:spPr>
        <p:txBody>
          <a:bodyPr/>
          <a:lstStyle/>
          <a:p>
            <a:pPr marL="342900" lvl="7" indent="-342900"/>
            <a:r>
              <a:rPr lang="vi-VN" dirty="0" smtClean="0"/>
              <a:t>Tvari prelaze iz plinovitog u tekuće (</a:t>
            </a:r>
            <a:r>
              <a:rPr lang="vi-VN" b="1" i="1" dirty="0" smtClean="0"/>
              <a:t>kondenzacija</a:t>
            </a:r>
            <a:r>
              <a:rPr lang="vi-VN" dirty="0" smtClean="0"/>
              <a:t>), a onda iz tekućeg u kruto (</a:t>
            </a:r>
            <a:r>
              <a:rPr lang="vi-VN" b="1" i="1" dirty="0" smtClean="0"/>
              <a:t>kristalizacija</a:t>
            </a:r>
            <a:r>
              <a:rPr lang="vi-VN" dirty="0" smtClean="0"/>
              <a:t>). Isto tako tvari mogu prelaziti iz krutog u plinovito i iz plinovitog u kruto (bez tekućeg agregacijskog stanja između u procesu).</a:t>
            </a:r>
            <a:endParaRPr lang="hr-HR" dirty="0" smtClean="0"/>
          </a:p>
          <a:p>
            <a:r>
              <a:rPr lang="vi-VN" dirty="0" smtClean="0"/>
              <a:t>Iz krutog u plinovito – </a:t>
            </a:r>
            <a:r>
              <a:rPr lang="vi-VN" b="1" dirty="0" smtClean="0"/>
              <a:t>Sublimacija</a:t>
            </a:r>
            <a:endParaRPr lang="hr-HR" b="1" dirty="0" smtClean="0"/>
          </a:p>
          <a:p>
            <a:endParaRPr lang="hr-HR" b="1" dirty="0" smtClean="0"/>
          </a:p>
          <a:p>
            <a:endParaRPr lang="hr-HR" b="1" dirty="0" smtClean="0"/>
          </a:p>
          <a:p>
            <a:endParaRPr lang="hr-HR" b="1" dirty="0" smtClean="0"/>
          </a:p>
          <a:p>
            <a:pPr>
              <a:buNone/>
            </a:pPr>
            <a:endParaRPr lang="hr-HR" b="1" dirty="0" smtClean="0"/>
          </a:p>
          <a:p>
            <a:endParaRPr lang="hr-HR" b="1" dirty="0" smtClean="0"/>
          </a:p>
          <a:p>
            <a:r>
              <a:rPr lang="vi-VN" dirty="0" smtClean="0"/>
              <a:t>Iz </a:t>
            </a:r>
            <a:r>
              <a:rPr lang="vi-VN" dirty="0" smtClean="0"/>
              <a:t>plinovitog u kruto - </a:t>
            </a:r>
            <a:r>
              <a:rPr lang="vi-VN" b="1" dirty="0" smtClean="0"/>
              <a:t>Kristalizacija</a:t>
            </a:r>
            <a:endParaRPr lang="vi-VN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Slika 3" descr="sublimacija jo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2571744"/>
            <a:ext cx="3322638" cy="1928826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4714876" y="4572008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Sublimacija joda</a:t>
            </a:r>
            <a:endParaRPr lang="hr-HR" dirty="0"/>
          </a:p>
        </p:txBody>
      </p:sp>
      <p:pic>
        <p:nvPicPr>
          <p:cNvPr id="7" name="Slika 6" descr="snowflake-726727-e129500807785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4929198"/>
            <a:ext cx="2024060" cy="17487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lekcije-kemija-agregatna-stanja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642918"/>
            <a:ext cx="6858048" cy="56186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0"/>
            <a:ext cx="7734323" cy="1143000"/>
          </a:xfrm>
        </p:spPr>
        <p:txBody>
          <a:bodyPr/>
          <a:lstStyle/>
          <a:p>
            <a:pPr algn="ctr"/>
            <a:r>
              <a:rPr lang="sr-Latn-CS" dirty="0" smtClean="0">
                <a:latin typeface="Comic Sans MS" pitchFamily="66" charset="0"/>
              </a:rPr>
              <a:t>AGREGATNA STANJA</a:t>
            </a:r>
            <a:endParaRPr lang="sr-Latn-CS" dirty="0">
              <a:latin typeface="Comic Sans MS" pitchFamily="66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43174" y="1428736"/>
            <a:ext cx="6326187" cy="4525963"/>
          </a:xfrm>
        </p:spPr>
        <p:txBody>
          <a:bodyPr/>
          <a:lstStyle/>
          <a:p>
            <a:r>
              <a:rPr lang="hr-HR" b="1" dirty="0" smtClean="0">
                <a:latin typeface="Comic Sans MS" pitchFamily="66" charset="0"/>
              </a:rPr>
              <a:t>Pogledaj oko sebe!!!</a:t>
            </a:r>
          </a:p>
          <a:p>
            <a:r>
              <a:rPr lang="hr-HR" dirty="0" smtClean="0">
                <a:latin typeface="Comic Sans MS" pitchFamily="66" charset="0"/>
              </a:rPr>
              <a:t>Sve što vidiš, od stola za kojim pišeš do vode koju piješ, jest tvar. Tvar je materijalni dio svemira. </a:t>
            </a:r>
          </a:p>
          <a:p>
            <a:pPr>
              <a:buNone/>
            </a:pPr>
            <a:endParaRPr lang="hr-HR" dirty="0">
              <a:latin typeface="Comic Sans MS" pitchFamily="66" charset="0"/>
            </a:endParaRPr>
          </a:p>
          <a:p>
            <a:pPr>
              <a:buNone/>
            </a:pPr>
            <a:endParaRPr lang="hr-HR" dirty="0" smtClean="0">
              <a:latin typeface="Comic Sans MS" pitchFamily="66" charset="0"/>
            </a:endParaRPr>
          </a:p>
          <a:p>
            <a:pPr>
              <a:buNone/>
            </a:pPr>
            <a:endParaRPr lang="hr-HR" dirty="0">
              <a:latin typeface="Comic Sans MS" pitchFamily="66" charset="0"/>
            </a:endParaRPr>
          </a:p>
          <a:p>
            <a:pPr>
              <a:buNone/>
            </a:pPr>
            <a:endParaRPr lang="hr-HR" dirty="0" smtClean="0">
              <a:latin typeface="Comic Sans MS" pitchFamily="66" charset="0"/>
            </a:endParaRPr>
          </a:p>
          <a:p>
            <a:pPr>
              <a:buNone/>
            </a:pPr>
            <a:endParaRPr lang="hr-HR" dirty="0" smtClean="0">
              <a:latin typeface="Comic Sans MS" pitchFamily="66" charset="0"/>
            </a:endParaRPr>
          </a:p>
          <a:p>
            <a:r>
              <a:rPr lang="pl-PL" dirty="0" smtClean="0">
                <a:latin typeface="Comic Sans MS" pitchFamily="66" charset="0"/>
              </a:rPr>
              <a:t>To je sve što ima masu i zauzima neki određeni prostor. </a:t>
            </a:r>
            <a:endParaRPr lang="sr-Latn-CS" dirty="0">
              <a:latin typeface="Comic Sans MS" pitchFamily="66" charset="0"/>
            </a:endParaRPr>
          </a:p>
        </p:txBody>
      </p:sp>
      <p:pic>
        <p:nvPicPr>
          <p:cNvPr id="8" name="Slika 7" descr="glass_of_wa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2857496"/>
            <a:ext cx="1790700" cy="2286000"/>
          </a:xfrm>
          <a:prstGeom prst="rect">
            <a:avLst/>
          </a:prstGeom>
        </p:spPr>
      </p:pic>
      <p:pic>
        <p:nvPicPr>
          <p:cNvPr id="9" name="Slika 8" descr="classroom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3143248"/>
            <a:ext cx="2686052" cy="2018092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71604" y="428604"/>
            <a:ext cx="7313612" cy="428150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pl-PL" dirty="0" smtClean="0">
                <a:latin typeface="Comic Sans MS" pitchFamily="66" charset="0"/>
              </a:rPr>
              <a:t> Klasična </a:t>
            </a:r>
            <a:r>
              <a:rPr lang="pl-PL" b="1" dirty="0" smtClean="0">
                <a:latin typeface="Comic Sans MS" pitchFamily="66" charset="0"/>
                <a:hlinkClick r:id="rId2" tooltip="Fizika"/>
              </a:rPr>
              <a:t>fizika</a:t>
            </a:r>
            <a:r>
              <a:rPr lang="pl-PL" dirty="0" smtClean="0">
                <a:latin typeface="Comic Sans MS" pitchFamily="66" charset="0"/>
              </a:rPr>
              <a:t> poznaje </a:t>
            </a:r>
            <a:r>
              <a:rPr lang="pl-PL" b="1" dirty="0" smtClean="0">
                <a:latin typeface="Comic Sans MS" pitchFamily="66" charset="0"/>
              </a:rPr>
              <a:t>tri</a:t>
            </a:r>
            <a:r>
              <a:rPr lang="pl-PL" dirty="0" smtClean="0">
                <a:latin typeface="Comic Sans MS" pitchFamily="66" charset="0"/>
              </a:rPr>
              <a:t> agregatna stanja:</a:t>
            </a:r>
          </a:p>
          <a:p>
            <a:r>
              <a:rPr lang="pl-PL" dirty="0"/>
              <a:t>	</a:t>
            </a:r>
            <a:r>
              <a:rPr lang="pl-PL" dirty="0" smtClean="0"/>
              <a:t>		</a:t>
            </a:r>
          </a:p>
          <a:p>
            <a:r>
              <a:rPr lang="pl-PL" dirty="0"/>
              <a:t>	</a:t>
            </a:r>
            <a:r>
              <a:rPr lang="pl-PL" dirty="0" smtClean="0"/>
              <a:t>	</a:t>
            </a:r>
            <a:r>
              <a:rPr lang="pl-PL" b="1" dirty="0" smtClean="0">
                <a:latin typeface="Comic Sans MS" pitchFamily="66" charset="0"/>
              </a:rPr>
              <a:t>a) Kruta tvar ili </a:t>
            </a:r>
            <a:r>
              <a:rPr lang="pl-PL" b="1" dirty="0" smtClean="0">
                <a:latin typeface="Comic Sans MS" pitchFamily="66" charset="0"/>
                <a:hlinkClick r:id="rId3" tooltip="Krutina"/>
              </a:rPr>
              <a:t>krutina</a:t>
            </a:r>
            <a:r>
              <a:rPr lang="pl-PL" b="1" dirty="0" smtClean="0">
                <a:latin typeface="Comic Sans MS" pitchFamily="66" charset="0"/>
              </a:rPr>
              <a:t> (S)</a:t>
            </a:r>
          </a:p>
          <a:p>
            <a:r>
              <a:rPr lang="pl-PL" b="1" dirty="0">
                <a:latin typeface="Comic Sans MS" pitchFamily="66" charset="0"/>
              </a:rPr>
              <a:t>	</a:t>
            </a:r>
            <a:r>
              <a:rPr lang="pl-PL" b="1" dirty="0" smtClean="0">
                <a:latin typeface="Comic Sans MS" pitchFamily="66" charset="0"/>
              </a:rPr>
              <a:t>	b) </a:t>
            </a:r>
            <a:r>
              <a:rPr lang="hr-HR" b="1" dirty="0" err="1" smtClean="0">
                <a:latin typeface="Comic Sans MS" pitchFamily="66" charset="0"/>
              </a:rPr>
              <a:t>Kapljevita</a:t>
            </a:r>
            <a:r>
              <a:rPr lang="hr-HR" b="1" dirty="0" smtClean="0">
                <a:latin typeface="Comic Sans MS" pitchFamily="66" charset="0"/>
              </a:rPr>
              <a:t> tvar ili </a:t>
            </a:r>
            <a:r>
              <a:rPr lang="hr-HR" b="1" dirty="0" smtClean="0">
                <a:latin typeface="Comic Sans MS" pitchFamily="66" charset="0"/>
                <a:hlinkClick r:id="rId4" tooltip="Kapljevina"/>
              </a:rPr>
              <a:t>kapljevina</a:t>
            </a:r>
            <a:r>
              <a:rPr lang="hr-HR" b="1" dirty="0" smtClean="0">
                <a:latin typeface="Comic Sans MS" pitchFamily="66" charset="0"/>
              </a:rPr>
              <a:t>,   	          bolje poznata kao </a:t>
            </a:r>
            <a:r>
              <a:rPr lang="hr-HR" b="1" dirty="0" smtClean="0">
                <a:latin typeface="Comic Sans MS" pitchFamily="66" charset="0"/>
                <a:hlinkClick r:id="rId5" tooltip="Tekućina"/>
              </a:rPr>
              <a:t>tekućina</a:t>
            </a:r>
            <a:r>
              <a:rPr lang="hr-HR" b="1" dirty="0" smtClean="0">
                <a:latin typeface="Comic Sans MS" pitchFamily="66" charset="0"/>
              </a:rPr>
              <a:t> (L)</a:t>
            </a:r>
          </a:p>
          <a:p>
            <a:r>
              <a:rPr lang="hr-HR" b="1" dirty="0" smtClean="0">
                <a:latin typeface="Comic Sans MS" pitchFamily="66" charset="0"/>
              </a:rPr>
              <a:t>		c) </a:t>
            </a:r>
            <a:r>
              <a:rPr lang="it-IT" b="1" dirty="0" err="1" smtClean="0">
                <a:latin typeface="Comic Sans MS" pitchFamily="66" charset="0"/>
              </a:rPr>
              <a:t>Plinovita</a:t>
            </a:r>
            <a:r>
              <a:rPr lang="it-IT" b="1" dirty="0" smtClean="0">
                <a:latin typeface="Comic Sans MS" pitchFamily="66" charset="0"/>
              </a:rPr>
              <a:t> </a:t>
            </a:r>
            <a:r>
              <a:rPr lang="it-IT" b="1" dirty="0" err="1" smtClean="0">
                <a:latin typeface="Comic Sans MS" pitchFamily="66" charset="0"/>
              </a:rPr>
              <a:t>tvar</a:t>
            </a:r>
            <a:r>
              <a:rPr lang="it-IT" b="1" dirty="0" smtClean="0">
                <a:latin typeface="Comic Sans MS" pitchFamily="66" charset="0"/>
              </a:rPr>
              <a:t> ili </a:t>
            </a:r>
            <a:r>
              <a:rPr lang="it-IT" b="1" dirty="0" err="1" smtClean="0">
                <a:latin typeface="Comic Sans MS" pitchFamily="66" charset="0"/>
                <a:hlinkClick r:id="rId6" tooltip="Plin"/>
              </a:rPr>
              <a:t>plin</a:t>
            </a:r>
            <a:r>
              <a:rPr lang="it-IT" b="1" dirty="0" smtClean="0">
                <a:latin typeface="Comic Sans MS" pitchFamily="66" charset="0"/>
              </a:rPr>
              <a:t> (G)</a:t>
            </a:r>
            <a:endParaRPr lang="pl-PL" b="1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sr-Latn-CS" dirty="0"/>
          </a:p>
        </p:txBody>
      </p:sp>
      <p:pic>
        <p:nvPicPr>
          <p:cNvPr id="7" name="Slika 6" descr="lekcije-kemija-agregatna-stanja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86248" y="3214686"/>
            <a:ext cx="3476626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-142900"/>
            <a:ext cx="8226425" cy="1143000"/>
          </a:xfrm>
        </p:spPr>
        <p:txBody>
          <a:bodyPr/>
          <a:lstStyle/>
          <a:p>
            <a:r>
              <a:rPr lang="hr-HR" b="1" dirty="0" smtClean="0">
                <a:latin typeface="Comic Sans MS" pitchFamily="66" charset="0"/>
              </a:rPr>
              <a:t>Čvrsto agregatno stanje (krutina)</a:t>
            </a:r>
            <a:endParaRPr lang="sr-Latn-CS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071546"/>
            <a:ext cx="2209795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niOkvir 4"/>
          <p:cNvSpPr txBox="1"/>
          <p:nvPr/>
        </p:nvSpPr>
        <p:spPr>
          <a:xfrm>
            <a:off x="3571868" y="3929066"/>
            <a:ext cx="50720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vi-VN" sz="2400" dirty="0" smtClean="0"/>
              <a:t>Udaljenosti između čestica vrlo male. </a:t>
            </a:r>
            <a:endParaRPr lang="hr-HR" sz="2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vi-VN" sz="2400" dirty="0" smtClean="0"/>
              <a:t>Velika gustoća čestica, jake privlačne sile, čestice titraju samo oko središnjeg položaja ne napuštajući geometrijski oblik. </a:t>
            </a:r>
            <a:endParaRPr lang="hr-HR" sz="2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vi-VN" sz="2400" dirty="0" smtClean="0"/>
              <a:t>Stalan obliki stalna struktura.</a:t>
            </a:r>
            <a:endParaRPr lang="hr-HR" sz="2400" dirty="0"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1285860"/>
            <a:ext cx="190386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57356" y="571480"/>
            <a:ext cx="9512309" cy="4811715"/>
          </a:xfrm>
        </p:spPr>
        <p:txBody>
          <a:bodyPr/>
          <a:lstStyle/>
          <a:p>
            <a:r>
              <a:rPr lang="hr-HR" b="1" dirty="0" smtClean="0">
                <a:latin typeface="Comic Sans MS" pitchFamily="66" charset="0"/>
              </a:rPr>
              <a:t>Led</a:t>
            </a:r>
            <a:r>
              <a:rPr lang="hr-HR" dirty="0" smtClean="0">
                <a:latin typeface="Comic Sans MS" pitchFamily="66" charset="0"/>
              </a:rPr>
              <a:t> je </a:t>
            </a:r>
            <a:r>
              <a:rPr lang="hr-HR" dirty="0" smtClean="0">
                <a:latin typeface="Comic Sans MS" pitchFamily="66" charset="0"/>
                <a:hlinkClick r:id="rId2" tooltip="Voda"/>
              </a:rPr>
              <a:t>voda</a:t>
            </a:r>
            <a:r>
              <a:rPr lang="hr-HR" dirty="0" smtClean="0">
                <a:latin typeface="Comic Sans MS" pitchFamily="66" charset="0"/>
              </a:rPr>
              <a:t> u čvrstom </a:t>
            </a:r>
            <a:r>
              <a:rPr lang="hr-HR" dirty="0" smtClean="0">
                <a:latin typeface="Comic Sans MS" pitchFamily="66" charset="0"/>
                <a:hlinkClick r:id="rId3" tooltip="Agregatno stanje"/>
              </a:rPr>
              <a:t>agregatnom stanju</a:t>
            </a:r>
            <a:r>
              <a:rPr lang="hr-HR" dirty="0" smtClean="0">
                <a:latin typeface="Comic Sans MS" pitchFamily="66" charset="0"/>
              </a:rPr>
              <a:t>.</a:t>
            </a:r>
          </a:p>
          <a:p>
            <a:r>
              <a:rPr lang="pl-PL" dirty="0" smtClean="0">
                <a:latin typeface="Comic Sans MS" pitchFamily="66" charset="0"/>
              </a:rPr>
              <a:t>Pri temperaturi od 0</a:t>
            </a:r>
            <a:r>
              <a:rPr lang="pl-PL" dirty="0" smtClean="0">
                <a:latin typeface="Comic Sans MS" pitchFamily="66" charset="0"/>
                <a:hlinkClick r:id="rId4" tooltip="°C"/>
              </a:rPr>
              <a:t>°C</a:t>
            </a:r>
            <a:r>
              <a:rPr lang="pl-PL" dirty="0" smtClean="0">
                <a:latin typeface="Comic Sans MS" pitchFamily="66" charset="0"/>
              </a:rPr>
              <a:t> voda pod</a:t>
            </a:r>
          </a:p>
          <a:p>
            <a:pPr>
              <a:buNone/>
            </a:pPr>
            <a:r>
              <a:rPr lang="pl-PL" dirty="0" smtClean="0">
                <a:latin typeface="Comic Sans MS" pitchFamily="66" charset="0"/>
              </a:rPr>
              <a:t> normalnim </a:t>
            </a:r>
            <a:r>
              <a:rPr lang="pl-PL" dirty="0" smtClean="0">
                <a:latin typeface="Comic Sans MS" pitchFamily="66" charset="0"/>
                <a:hlinkClick r:id="rId5" tooltip="Tlak"/>
              </a:rPr>
              <a:t>tlakom</a:t>
            </a:r>
            <a:r>
              <a:rPr lang="pl-PL" dirty="0" smtClean="0">
                <a:latin typeface="Comic Sans MS" pitchFamily="66" charset="0"/>
              </a:rPr>
              <a:t> prelazi u čvrsto stanje.</a:t>
            </a:r>
          </a:p>
          <a:p>
            <a:pPr>
              <a:buNone/>
            </a:pPr>
            <a:endParaRPr lang="hr-HR" dirty="0">
              <a:latin typeface="Comic Sans MS" pitchFamily="66" charset="0"/>
            </a:endParaRPr>
          </a:p>
        </p:txBody>
      </p:sp>
      <p:pic>
        <p:nvPicPr>
          <p:cNvPr id="4" name="Slika 3" descr="images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5008" y="2285992"/>
            <a:ext cx="2811608" cy="1819276"/>
          </a:xfrm>
          <a:prstGeom prst="rect">
            <a:avLst/>
          </a:prstGeom>
        </p:spPr>
      </p:pic>
      <p:pic>
        <p:nvPicPr>
          <p:cNvPr id="5" name="Slika 4" descr="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28992" y="2500306"/>
            <a:ext cx="2038352" cy="3181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0"/>
            <a:ext cx="8226425" cy="1143000"/>
          </a:xfrm>
        </p:spPr>
        <p:txBody>
          <a:bodyPr/>
          <a:lstStyle/>
          <a:p>
            <a:r>
              <a:rPr lang="hr-HR" b="1" dirty="0" err="1" smtClean="0">
                <a:latin typeface="Comic Sans MS" pitchFamily="66" charset="0"/>
              </a:rPr>
              <a:t>Kapljevita</a:t>
            </a:r>
            <a:r>
              <a:rPr lang="hr-HR" b="1" dirty="0" smtClean="0">
                <a:latin typeface="Comic Sans MS" pitchFamily="66" charset="0"/>
              </a:rPr>
              <a:t> tvar ili </a:t>
            </a:r>
            <a:r>
              <a:rPr lang="hr-HR" b="1" dirty="0" smtClean="0">
                <a:latin typeface="Comic Sans MS" pitchFamily="66" charset="0"/>
                <a:hlinkClick r:id="rId2" tooltip="Kapljevina"/>
              </a:rPr>
              <a:t>kapljevina</a:t>
            </a:r>
            <a:r>
              <a:rPr lang="hr-HR" b="1" dirty="0" smtClean="0">
                <a:latin typeface="Comic Sans MS" pitchFamily="66" charset="0"/>
              </a:rPr>
              <a:t> (L)</a:t>
            </a:r>
            <a:endParaRPr lang="hr-HR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071810"/>
            <a:ext cx="2670183" cy="3586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niOkvir 4"/>
          <p:cNvSpPr txBox="1"/>
          <p:nvPr/>
        </p:nvSpPr>
        <p:spPr>
          <a:xfrm>
            <a:off x="3071802" y="1643050"/>
            <a:ext cx="30003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vi-VN" dirty="0" smtClean="0"/>
              <a:t>Između čestica slabija privlačnost. </a:t>
            </a:r>
            <a:endParaRPr lang="hr-HR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vi-VN" dirty="0" smtClean="0"/>
              <a:t>Nestlačive.</a:t>
            </a:r>
            <a:endParaRPr lang="hr-HR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vi-VN" dirty="0" smtClean="0"/>
              <a:t> Veće udaljenosti između čestica. </a:t>
            </a:r>
            <a:endParaRPr lang="hr-HR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vi-VN" dirty="0" smtClean="0"/>
              <a:t>Nemaju stalan oblik i volumen.</a:t>
            </a:r>
            <a:endParaRPr lang="hr-HR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vi-VN" dirty="0" smtClean="0"/>
              <a:t> </a:t>
            </a:r>
            <a:r>
              <a:rPr lang="vi-VN" dirty="0" smtClean="0">
                <a:hlinkClick r:id="rId4" tooltip="Anomalija vode"/>
              </a:rPr>
              <a:t>Anomalija vode</a:t>
            </a:r>
            <a:endParaRPr lang="hr-HR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vi-VN" dirty="0" smtClean="0"/>
              <a:t>Čestice se relativno slobodno gibaju i poprimaju oblik posude u kojoj se nalaze.</a:t>
            </a:r>
            <a:endParaRPr lang="hr-HR" dirty="0">
              <a:latin typeface="Comic Sans MS" pitchFamily="66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68" y="571480"/>
            <a:ext cx="1650007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28662" y="357166"/>
            <a:ext cx="7467624" cy="4525963"/>
          </a:xfrm>
        </p:spPr>
        <p:txBody>
          <a:bodyPr/>
          <a:lstStyle/>
          <a:p>
            <a:r>
              <a:rPr lang="vi-VN" dirty="0" smtClean="0"/>
              <a:t>Anomalija vode je uzrok pojavi da led pliva na vodi, a isto tako i pojavi da staklena boca napunjena vodom u slučaju pothlađivanja ispod 0 ºC pukne. </a:t>
            </a:r>
            <a:endParaRPr lang="hr-HR" dirty="0" smtClean="0"/>
          </a:p>
          <a:p>
            <a:pPr lvl="5"/>
            <a:r>
              <a:rPr lang="vi-VN" dirty="0" smtClean="0"/>
              <a:t>zimi omogućava životinjama i biljkama da prežive na dnu jezera gdje je voda još uvijek u </a:t>
            </a:r>
            <a:r>
              <a:rPr lang="vi-VN" dirty="0" smtClean="0">
                <a:hlinkClick r:id="rId2" tooltip="Tekućina"/>
              </a:rPr>
              <a:t>tekućem stanju</a:t>
            </a:r>
            <a:r>
              <a:rPr lang="vi-VN" dirty="0" smtClean="0"/>
              <a:t>, iako površina vode može biti zaleđena. Kako se temperatura tekuće vode povećava od 0°C do 4°C, njena se </a:t>
            </a:r>
            <a:r>
              <a:rPr lang="vi-VN" dirty="0" smtClean="0">
                <a:hlinkClick r:id="rId3" tooltip="Gustoća"/>
              </a:rPr>
              <a:t>gustoća</a:t>
            </a:r>
            <a:r>
              <a:rPr lang="vi-VN" dirty="0" smtClean="0"/>
              <a:t> povećava. </a:t>
            </a:r>
            <a:endParaRPr lang="hr-HR" dirty="0"/>
          </a:p>
        </p:txBody>
      </p:sp>
      <p:pic>
        <p:nvPicPr>
          <p:cNvPr id="4" name="Slika 3" descr="12391geslo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124" y="4643446"/>
            <a:ext cx="2857500" cy="1266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4282" y="-142900"/>
            <a:ext cx="8226425" cy="1143000"/>
          </a:xfrm>
        </p:spPr>
        <p:txBody>
          <a:bodyPr/>
          <a:lstStyle/>
          <a:p>
            <a:r>
              <a:rPr lang="it-IT" b="1" dirty="0" err="1" smtClean="0">
                <a:latin typeface="Comic Sans MS" pitchFamily="66" charset="0"/>
              </a:rPr>
              <a:t>Plinovita</a:t>
            </a:r>
            <a:r>
              <a:rPr lang="it-IT" b="1" dirty="0" smtClean="0">
                <a:latin typeface="Comic Sans MS" pitchFamily="66" charset="0"/>
              </a:rPr>
              <a:t> </a:t>
            </a:r>
            <a:r>
              <a:rPr lang="it-IT" b="1" dirty="0" err="1" smtClean="0">
                <a:latin typeface="Comic Sans MS" pitchFamily="66" charset="0"/>
              </a:rPr>
              <a:t>tvar</a:t>
            </a:r>
            <a:r>
              <a:rPr lang="it-IT" b="1" dirty="0" smtClean="0">
                <a:latin typeface="Comic Sans MS" pitchFamily="66" charset="0"/>
              </a:rPr>
              <a:t> ili </a:t>
            </a:r>
            <a:r>
              <a:rPr lang="it-IT" b="1" dirty="0" err="1" smtClean="0">
                <a:latin typeface="Comic Sans MS" pitchFamily="66" charset="0"/>
                <a:hlinkClick r:id="rId2" tooltip="Plin"/>
              </a:rPr>
              <a:t>plin</a:t>
            </a:r>
            <a:r>
              <a:rPr lang="hr-HR" b="1" dirty="0" smtClean="0">
                <a:latin typeface="Comic Sans MS" pitchFamily="66" charset="0"/>
              </a:rPr>
              <a:t> (G)</a:t>
            </a:r>
            <a:endParaRPr lang="hr-H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286512" y="857232"/>
            <a:ext cx="228601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1285860"/>
            <a:ext cx="1995337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niOkvir 5"/>
          <p:cNvSpPr txBox="1"/>
          <p:nvPr/>
        </p:nvSpPr>
        <p:spPr>
          <a:xfrm>
            <a:off x="3571868" y="3786190"/>
            <a:ext cx="50720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vi-VN" dirty="0" smtClean="0"/>
              <a:t>Velika udaljenost među česticama.</a:t>
            </a:r>
            <a:endParaRPr lang="hr-HR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vi-VN" dirty="0" smtClean="0"/>
              <a:t> Skoro nikakva privlačna sila.</a:t>
            </a:r>
            <a:endParaRPr lang="hr-HR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vi-VN" dirty="0" smtClean="0"/>
              <a:t> Čestice se slobodno</a:t>
            </a:r>
            <a:r>
              <a:rPr lang="hr-HR" dirty="0" smtClean="0">
                <a:latin typeface="Comic Sans MS" pitchFamily="66" charset="0"/>
              </a:rPr>
              <a:t> </a:t>
            </a:r>
            <a:r>
              <a:rPr lang="vi-VN" dirty="0" smtClean="0"/>
              <a:t>gibaju. </a:t>
            </a:r>
            <a:endParaRPr lang="hr-HR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hr-HR" dirty="0" smtClean="0">
                <a:latin typeface="Comic Sans MS" pitchFamily="66" charset="0"/>
              </a:rPr>
              <a:t> </a:t>
            </a:r>
            <a:r>
              <a:rPr lang="vi-VN" dirty="0" smtClean="0"/>
              <a:t>Nemaju uređenu strukturu.</a:t>
            </a:r>
            <a:endParaRPr lang="hr-HR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vi-VN" dirty="0" smtClean="0"/>
              <a:t> Plinovi su stlačivi i volumen im ovisi o, i uz utjecaj temperature i tlaka.</a:t>
            </a:r>
            <a:endParaRPr lang="hr-HR" dirty="0" smtClean="0"/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Bilo kakva posuda se brzo ispunjava plinom.</a:t>
            </a:r>
            <a:endParaRPr lang="vi-VN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5613" y="428604"/>
            <a:ext cx="8226425" cy="5697559"/>
          </a:xfrm>
        </p:spPr>
        <p:txBody>
          <a:bodyPr/>
          <a:lstStyle/>
          <a:p>
            <a:r>
              <a:rPr lang="vi-VN" dirty="0" smtClean="0"/>
              <a:t>Većina tvari zagrijavanjem prelazi iz krutog u tekuće stanje (taljenje). Temperaturu pri kojoj počinje taj prijelaz nazivamo </a:t>
            </a:r>
            <a:r>
              <a:rPr lang="vi-VN" b="1" dirty="0" smtClean="0">
                <a:hlinkClick r:id="rId2" tooltip="Talište"/>
              </a:rPr>
              <a:t>talištem</a:t>
            </a:r>
            <a:r>
              <a:rPr lang="vi-VN" dirty="0" smtClean="0"/>
              <a:t>. Daljnjim zagrijavanjem tvar prelazi iz tekućeg u plinovito stanje (isparavanje), a odgovarajuću temperaturu nazivamo </a:t>
            </a:r>
            <a:r>
              <a:rPr lang="vi-VN" b="1" dirty="0" smtClean="0">
                <a:hlinkClick r:id="rId3" tooltip="Vrelište"/>
              </a:rPr>
              <a:t>vrelištem</a:t>
            </a:r>
            <a:r>
              <a:rPr lang="vi-VN" dirty="0" smtClean="0"/>
              <a:t>.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Slika 3" descr="2888067619_6ec8bfbb8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372" y="2357430"/>
            <a:ext cx="2788871" cy="1857388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3857620" y="4286256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Prijelaz iz krutog u tekuće stanje</a:t>
            </a:r>
            <a:endParaRPr lang="hr-HR" dirty="0"/>
          </a:p>
        </p:txBody>
      </p:sp>
      <p:pic>
        <p:nvPicPr>
          <p:cNvPr id="6" name="Slika 5" descr="konden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4714884"/>
            <a:ext cx="1905000" cy="1266825"/>
          </a:xfrm>
          <a:prstGeom prst="rect">
            <a:avLst/>
          </a:prstGeom>
        </p:spPr>
      </p:pic>
      <p:sp>
        <p:nvSpPr>
          <p:cNvPr id="7" name="TekstniOkvir 6"/>
          <p:cNvSpPr txBox="1"/>
          <p:nvPr/>
        </p:nvSpPr>
        <p:spPr>
          <a:xfrm>
            <a:off x="3786182" y="6000768"/>
            <a:ext cx="3826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Prijelaz iz tekućeg u plinovito stanje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459_slide">
  <a:themeElements>
    <a:clrScheme name="Office tema 2">
      <a:dk1>
        <a:srgbClr val="000000"/>
      </a:dk1>
      <a:lt1>
        <a:srgbClr val="99CC33"/>
      </a:lt1>
      <a:dk2>
        <a:srgbClr val="000000"/>
      </a:dk2>
      <a:lt2>
        <a:srgbClr val="CCCCCC"/>
      </a:lt2>
      <a:accent1>
        <a:srgbClr val="646600"/>
      </a:accent1>
      <a:accent2>
        <a:srgbClr val="00660C"/>
      </a:accent2>
      <a:accent3>
        <a:srgbClr val="CAE2AD"/>
      </a:accent3>
      <a:accent4>
        <a:srgbClr val="000000"/>
      </a:accent4>
      <a:accent5>
        <a:srgbClr val="B8B8AA"/>
      </a:accent5>
      <a:accent6>
        <a:srgbClr val="005C0A"/>
      </a:accent6>
      <a:hlink>
        <a:srgbClr val="365200"/>
      </a:hlink>
      <a:folHlink>
        <a:srgbClr val="104052"/>
      </a:folHlink>
    </a:clrScheme>
    <a:fontScheme name="Office 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ema 1">
        <a:dk1>
          <a:srgbClr val="000000"/>
        </a:dk1>
        <a:lt1>
          <a:srgbClr val="99CC33"/>
        </a:lt1>
        <a:dk2>
          <a:srgbClr val="000000"/>
        </a:dk2>
        <a:lt2>
          <a:srgbClr val="CCCCCC"/>
        </a:lt2>
        <a:accent1>
          <a:srgbClr val="558000"/>
        </a:accent1>
        <a:accent2>
          <a:srgbClr val="4B6614"/>
        </a:accent2>
        <a:accent3>
          <a:srgbClr val="CAE2AD"/>
        </a:accent3>
        <a:accent4>
          <a:srgbClr val="000000"/>
        </a:accent4>
        <a:accent5>
          <a:srgbClr val="B4C0AA"/>
        </a:accent5>
        <a:accent6>
          <a:srgbClr val="435C11"/>
        </a:accent6>
        <a:hlink>
          <a:srgbClr val="3C5900"/>
        </a:hlink>
        <a:folHlink>
          <a:srgbClr val="384C0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2">
        <a:dk1>
          <a:srgbClr val="000000"/>
        </a:dk1>
        <a:lt1>
          <a:srgbClr val="99CC33"/>
        </a:lt1>
        <a:dk2>
          <a:srgbClr val="000000"/>
        </a:dk2>
        <a:lt2>
          <a:srgbClr val="CCCCCC"/>
        </a:lt2>
        <a:accent1>
          <a:srgbClr val="646600"/>
        </a:accent1>
        <a:accent2>
          <a:srgbClr val="00660C"/>
        </a:accent2>
        <a:accent3>
          <a:srgbClr val="CAE2AD"/>
        </a:accent3>
        <a:accent4>
          <a:srgbClr val="000000"/>
        </a:accent4>
        <a:accent5>
          <a:srgbClr val="B8B8AA"/>
        </a:accent5>
        <a:accent6>
          <a:srgbClr val="005C0A"/>
        </a:accent6>
        <a:hlink>
          <a:srgbClr val="365200"/>
        </a:hlink>
        <a:folHlink>
          <a:srgbClr val="104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3">
        <a:dk1>
          <a:srgbClr val="000000"/>
        </a:dk1>
        <a:lt1>
          <a:srgbClr val="99CC33"/>
        </a:lt1>
        <a:dk2>
          <a:srgbClr val="000000"/>
        </a:dk2>
        <a:lt2>
          <a:srgbClr val="CCCCCC"/>
        </a:lt2>
        <a:accent1>
          <a:srgbClr val="803D39"/>
        </a:accent1>
        <a:accent2>
          <a:srgbClr val="3C5210"/>
        </a:accent2>
        <a:accent3>
          <a:srgbClr val="CAE2AD"/>
        </a:accent3>
        <a:accent4>
          <a:srgbClr val="000000"/>
        </a:accent4>
        <a:accent5>
          <a:srgbClr val="C0AFAE"/>
        </a:accent5>
        <a:accent6>
          <a:srgbClr val="35490D"/>
        </a:accent6>
        <a:hlink>
          <a:srgbClr val="5E265C"/>
        </a:hlink>
        <a:folHlink>
          <a:srgbClr val="362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4">
        <a:dk1>
          <a:srgbClr val="000000"/>
        </a:dk1>
        <a:lt1>
          <a:srgbClr val="99CC33"/>
        </a:lt1>
        <a:dk2>
          <a:srgbClr val="000000"/>
        </a:dk2>
        <a:lt2>
          <a:srgbClr val="CCCCCC"/>
        </a:lt2>
        <a:accent1>
          <a:srgbClr val="664B1F"/>
        </a:accent1>
        <a:accent2>
          <a:srgbClr val="66334D"/>
        </a:accent2>
        <a:accent3>
          <a:srgbClr val="CAE2AD"/>
        </a:accent3>
        <a:accent4>
          <a:srgbClr val="000000"/>
        </a:accent4>
        <a:accent5>
          <a:srgbClr val="B8B1AB"/>
        </a:accent5>
        <a:accent6>
          <a:srgbClr val="5C2D45"/>
        </a:accent6>
        <a:hlink>
          <a:srgbClr val="2B3B57"/>
        </a:hlink>
        <a:folHlink>
          <a:srgbClr val="2F4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58000"/>
        </a:accent1>
        <a:accent2>
          <a:srgbClr val="4B6614"/>
        </a:accent2>
        <a:accent3>
          <a:srgbClr val="FFFFFF"/>
        </a:accent3>
        <a:accent4>
          <a:srgbClr val="000000"/>
        </a:accent4>
        <a:accent5>
          <a:srgbClr val="B4C0AA"/>
        </a:accent5>
        <a:accent6>
          <a:srgbClr val="435C11"/>
        </a:accent6>
        <a:hlink>
          <a:srgbClr val="3C5900"/>
        </a:hlink>
        <a:folHlink>
          <a:srgbClr val="384C0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46600"/>
        </a:accent1>
        <a:accent2>
          <a:srgbClr val="00660C"/>
        </a:accent2>
        <a:accent3>
          <a:srgbClr val="FFFFFF"/>
        </a:accent3>
        <a:accent4>
          <a:srgbClr val="000000"/>
        </a:accent4>
        <a:accent5>
          <a:srgbClr val="B8B8AA"/>
        </a:accent5>
        <a:accent6>
          <a:srgbClr val="005C0A"/>
        </a:accent6>
        <a:hlink>
          <a:srgbClr val="365200"/>
        </a:hlink>
        <a:folHlink>
          <a:srgbClr val="104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3D39"/>
        </a:accent1>
        <a:accent2>
          <a:srgbClr val="3C5210"/>
        </a:accent2>
        <a:accent3>
          <a:srgbClr val="FFFFFF"/>
        </a:accent3>
        <a:accent4>
          <a:srgbClr val="000000"/>
        </a:accent4>
        <a:accent5>
          <a:srgbClr val="C0AFAE"/>
        </a:accent5>
        <a:accent6>
          <a:srgbClr val="35490D"/>
        </a:accent6>
        <a:hlink>
          <a:srgbClr val="5E265C"/>
        </a:hlink>
        <a:folHlink>
          <a:srgbClr val="362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4B1F"/>
        </a:accent1>
        <a:accent2>
          <a:srgbClr val="66334D"/>
        </a:accent2>
        <a:accent3>
          <a:srgbClr val="FFFFFF"/>
        </a:accent3>
        <a:accent4>
          <a:srgbClr val="000000"/>
        </a:accent4>
        <a:accent5>
          <a:srgbClr val="B8B1AB"/>
        </a:accent5>
        <a:accent6>
          <a:srgbClr val="5C2D45"/>
        </a:accent6>
        <a:hlink>
          <a:srgbClr val="2B3B57"/>
        </a:hlink>
        <a:folHlink>
          <a:srgbClr val="2F4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CC33"/>
      </a:lt1>
      <a:dk2>
        <a:srgbClr val="000000"/>
      </a:dk2>
      <a:lt2>
        <a:srgbClr val="CCCCCC"/>
      </a:lt2>
      <a:accent1>
        <a:srgbClr val="646600"/>
      </a:accent1>
      <a:accent2>
        <a:srgbClr val="00660C"/>
      </a:accent2>
      <a:accent3>
        <a:srgbClr val="CAE2AD"/>
      </a:accent3>
      <a:accent4>
        <a:srgbClr val="000000"/>
      </a:accent4>
      <a:accent5>
        <a:srgbClr val="B8B8AA"/>
      </a:accent5>
      <a:accent6>
        <a:srgbClr val="005C0A"/>
      </a:accent6>
      <a:hlink>
        <a:srgbClr val="365200"/>
      </a:hlink>
      <a:folHlink>
        <a:srgbClr val="10405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CC33"/>
        </a:lt1>
        <a:dk2>
          <a:srgbClr val="000000"/>
        </a:dk2>
        <a:lt2>
          <a:srgbClr val="CCCCCC"/>
        </a:lt2>
        <a:accent1>
          <a:srgbClr val="558000"/>
        </a:accent1>
        <a:accent2>
          <a:srgbClr val="4B6614"/>
        </a:accent2>
        <a:accent3>
          <a:srgbClr val="CAE2AD"/>
        </a:accent3>
        <a:accent4>
          <a:srgbClr val="000000"/>
        </a:accent4>
        <a:accent5>
          <a:srgbClr val="B4C0AA"/>
        </a:accent5>
        <a:accent6>
          <a:srgbClr val="435C11"/>
        </a:accent6>
        <a:hlink>
          <a:srgbClr val="3C5900"/>
        </a:hlink>
        <a:folHlink>
          <a:srgbClr val="384C0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CC33"/>
        </a:lt1>
        <a:dk2>
          <a:srgbClr val="000000"/>
        </a:dk2>
        <a:lt2>
          <a:srgbClr val="CCCCCC"/>
        </a:lt2>
        <a:accent1>
          <a:srgbClr val="646600"/>
        </a:accent1>
        <a:accent2>
          <a:srgbClr val="00660C"/>
        </a:accent2>
        <a:accent3>
          <a:srgbClr val="CAE2AD"/>
        </a:accent3>
        <a:accent4>
          <a:srgbClr val="000000"/>
        </a:accent4>
        <a:accent5>
          <a:srgbClr val="B8B8AA"/>
        </a:accent5>
        <a:accent6>
          <a:srgbClr val="005C0A"/>
        </a:accent6>
        <a:hlink>
          <a:srgbClr val="365200"/>
        </a:hlink>
        <a:folHlink>
          <a:srgbClr val="104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CC33"/>
        </a:lt1>
        <a:dk2>
          <a:srgbClr val="000000"/>
        </a:dk2>
        <a:lt2>
          <a:srgbClr val="CCCCCC"/>
        </a:lt2>
        <a:accent1>
          <a:srgbClr val="803D39"/>
        </a:accent1>
        <a:accent2>
          <a:srgbClr val="3C5210"/>
        </a:accent2>
        <a:accent3>
          <a:srgbClr val="CAE2AD"/>
        </a:accent3>
        <a:accent4>
          <a:srgbClr val="000000"/>
        </a:accent4>
        <a:accent5>
          <a:srgbClr val="C0AFAE"/>
        </a:accent5>
        <a:accent6>
          <a:srgbClr val="35490D"/>
        </a:accent6>
        <a:hlink>
          <a:srgbClr val="5E265C"/>
        </a:hlink>
        <a:folHlink>
          <a:srgbClr val="362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CC33"/>
        </a:lt1>
        <a:dk2>
          <a:srgbClr val="000000"/>
        </a:dk2>
        <a:lt2>
          <a:srgbClr val="CCCCCC"/>
        </a:lt2>
        <a:accent1>
          <a:srgbClr val="664B1F"/>
        </a:accent1>
        <a:accent2>
          <a:srgbClr val="66334D"/>
        </a:accent2>
        <a:accent3>
          <a:srgbClr val="CAE2AD"/>
        </a:accent3>
        <a:accent4>
          <a:srgbClr val="000000"/>
        </a:accent4>
        <a:accent5>
          <a:srgbClr val="B8B1AB"/>
        </a:accent5>
        <a:accent6>
          <a:srgbClr val="5C2D45"/>
        </a:accent6>
        <a:hlink>
          <a:srgbClr val="2B3B57"/>
        </a:hlink>
        <a:folHlink>
          <a:srgbClr val="2F4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58000"/>
        </a:accent1>
        <a:accent2>
          <a:srgbClr val="4B6614"/>
        </a:accent2>
        <a:accent3>
          <a:srgbClr val="FFFFFF"/>
        </a:accent3>
        <a:accent4>
          <a:srgbClr val="000000"/>
        </a:accent4>
        <a:accent5>
          <a:srgbClr val="B4C0AA"/>
        </a:accent5>
        <a:accent6>
          <a:srgbClr val="435C11"/>
        </a:accent6>
        <a:hlink>
          <a:srgbClr val="3C5900"/>
        </a:hlink>
        <a:folHlink>
          <a:srgbClr val="384C0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46600"/>
        </a:accent1>
        <a:accent2>
          <a:srgbClr val="00660C"/>
        </a:accent2>
        <a:accent3>
          <a:srgbClr val="FFFFFF"/>
        </a:accent3>
        <a:accent4>
          <a:srgbClr val="000000"/>
        </a:accent4>
        <a:accent5>
          <a:srgbClr val="B8B8AA"/>
        </a:accent5>
        <a:accent6>
          <a:srgbClr val="005C0A"/>
        </a:accent6>
        <a:hlink>
          <a:srgbClr val="365200"/>
        </a:hlink>
        <a:folHlink>
          <a:srgbClr val="104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3D39"/>
        </a:accent1>
        <a:accent2>
          <a:srgbClr val="3C5210"/>
        </a:accent2>
        <a:accent3>
          <a:srgbClr val="FFFFFF"/>
        </a:accent3>
        <a:accent4>
          <a:srgbClr val="000000"/>
        </a:accent4>
        <a:accent5>
          <a:srgbClr val="C0AFAE"/>
        </a:accent5>
        <a:accent6>
          <a:srgbClr val="35490D"/>
        </a:accent6>
        <a:hlink>
          <a:srgbClr val="5E265C"/>
        </a:hlink>
        <a:folHlink>
          <a:srgbClr val="362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4B1F"/>
        </a:accent1>
        <a:accent2>
          <a:srgbClr val="66334D"/>
        </a:accent2>
        <a:accent3>
          <a:srgbClr val="FFFFFF"/>
        </a:accent3>
        <a:accent4>
          <a:srgbClr val="000000"/>
        </a:accent4>
        <a:accent5>
          <a:srgbClr val="B8B1AB"/>
        </a:accent5>
        <a:accent6>
          <a:srgbClr val="5C2D45"/>
        </a:accent6>
        <a:hlink>
          <a:srgbClr val="2B3B57"/>
        </a:hlink>
        <a:folHlink>
          <a:srgbClr val="2F4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ind_2459_slide</Template>
  <TotalTime>265</TotalTime>
  <Words>400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ind_2459_slide</vt:lpstr>
      <vt:lpstr>1_Default Design</vt:lpstr>
      <vt:lpstr>PROMJENA AGREGATNIH STANJA</vt:lpstr>
      <vt:lpstr>AGREGATNA STANJA</vt:lpstr>
      <vt:lpstr>Slide 3</vt:lpstr>
      <vt:lpstr>Čvrsto agregatno stanje (krutina)</vt:lpstr>
      <vt:lpstr>Slide 5</vt:lpstr>
      <vt:lpstr>Kapljevita tvar ili kapljevina (L)</vt:lpstr>
      <vt:lpstr>Slide 7</vt:lpstr>
      <vt:lpstr>Plinovita tvar ili plin (G)</vt:lpstr>
      <vt:lpstr>Slide 9</vt:lpstr>
      <vt:lpstr>Slide 10</vt:lpstr>
      <vt:lpstr>Slide 11</vt:lpstr>
    </vt:vector>
  </TitlesOfParts>
  <Company>LiteOS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PROMJENA AGREGATNIH STANJA</dc:title>
  <dc:creator>MoZarD</dc:creator>
  <cp:lastModifiedBy>Vesna</cp:lastModifiedBy>
  <cp:revision>28</cp:revision>
  <dcterms:created xsi:type="dcterms:W3CDTF">2011-02-05T16:13:23Z</dcterms:created>
  <dcterms:modified xsi:type="dcterms:W3CDTF">2011-11-06T22:27:44Z</dcterms:modified>
</cp:coreProperties>
</file>