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79"/>
  </p:notesMasterIdLst>
  <p:sldIdLst>
    <p:sldId id="256" r:id="rId2"/>
    <p:sldId id="356" r:id="rId3"/>
    <p:sldId id="414" r:id="rId4"/>
    <p:sldId id="357" r:id="rId5"/>
    <p:sldId id="413" r:id="rId6"/>
    <p:sldId id="421" r:id="rId7"/>
    <p:sldId id="358" r:id="rId8"/>
    <p:sldId id="423" r:id="rId9"/>
    <p:sldId id="477" r:id="rId10"/>
    <p:sldId id="479" r:id="rId11"/>
    <p:sldId id="482" r:id="rId12"/>
    <p:sldId id="484" r:id="rId13"/>
    <p:sldId id="485" r:id="rId14"/>
    <p:sldId id="486" r:id="rId15"/>
    <p:sldId id="359" r:id="rId16"/>
    <p:sldId id="415" r:id="rId17"/>
    <p:sldId id="362" r:id="rId18"/>
    <p:sldId id="363" r:id="rId19"/>
    <p:sldId id="471" r:id="rId20"/>
    <p:sldId id="488" r:id="rId21"/>
    <p:sldId id="487" r:id="rId22"/>
    <p:sldId id="424" r:id="rId23"/>
    <p:sldId id="365" r:id="rId24"/>
    <p:sldId id="437" r:id="rId25"/>
    <p:sldId id="366" r:id="rId26"/>
    <p:sldId id="438" r:id="rId27"/>
    <p:sldId id="454" r:id="rId28"/>
    <p:sldId id="367" r:id="rId29"/>
    <p:sldId id="416" r:id="rId30"/>
    <p:sldId id="456" r:id="rId31"/>
    <p:sldId id="426" r:id="rId32"/>
    <p:sldId id="448" r:id="rId33"/>
    <p:sldId id="417" r:id="rId34"/>
    <p:sldId id="371" r:id="rId35"/>
    <p:sldId id="457" r:id="rId36"/>
    <p:sldId id="427" r:id="rId37"/>
    <p:sldId id="372" r:id="rId38"/>
    <p:sldId id="440" r:id="rId39"/>
    <p:sldId id="428" r:id="rId40"/>
    <p:sldId id="439" r:id="rId41"/>
    <p:sldId id="458" r:id="rId42"/>
    <p:sldId id="459" r:id="rId43"/>
    <p:sldId id="500" r:id="rId44"/>
    <p:sldId id="455" r:id="rId45"/>
    <p:sldId id="460" r:id="rId46"/>
    <p:sldId id="374" r:id="rId47"/>
    <p:sldId id="441" r:id="rId48"/>
    <p:sldId id="375" r:id="rId49"/>
    <p:sldId id="490" r:id="rId50"/>
    <p:sldId id="449" r:id="rId51"/>
    <p:sldId id="461" r:id="rId52"/>
    <p:sldId id="445" r:id="rId53"/>
    <p:sldId id="451" r:id="rId54"/>
    <p:sldId id="376" r:id="rId55"/>
    <p:sldId id="489" r:id="rId56"/>
    <p:sldId id="432" r:id="rId57"/>
    <p:sldId id="463" r:id="rId58"/>
    <p:sldId id="469" r:id="rId59"/>
    <p:sldId id="468" r:id="rId60"/>
    <p:sldId id="492" r:id="rId61"/>
    <p:sldId id="491" r:id="rId62"/>
    <p:sldId id="470" r:id="rId63"/>
    <p:sldId id="467" r:id="rId64"/>
    <p:sldId id="361" r:id="rId65"/>
    <p:sldId id="494" r:id="rId66"/>
    <p:sldId id="377" r:id="rId67"/>
    <p:sldId id="495" r:id="rId68"/>
    <p:sldId id="496" r:id="rId69"/>
    <p:sldId id="381" r:id="rId70"/>
    <p:sldId id="497" r:id="rId71"/>
    <p:sldId id="442" r:id="rId72"/>
    <p:sldId id="499" r:id="rId73"/>
    <p:sldId id="444" r:id="rId74"/>
    <p:sldId id="382" r:id="rId75"/>
    <p:sldId id="434" r:id="rId76"/>
    <p:sldId id="384" r:id="rId77"/>
    <p:sldId id="435" r:id="rId7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0" autoAdjust="0"/>
    <p:restoredTop sz="92894" autoAdjust="0"/>
  </p:normalViewPr>
  <p:slideViewPr>
    <p:cSldViewPr>
      <p:cViewPr varScale="1">
        <p:scale>
          <a:sx n="65" d="100"/>
          <a:sy n="65" d="100"/>
        </p:scale>
        <p:origin x="-4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19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956B54-4497-460F-BCCD-DD6888C0771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0E97BA-FB58-4541-B6DE-1918C1D64728}" type="slidenum">
              <a:rPr lang="hr-HR" smtClean="0"/>
              <a:pPr/>
              <a:t>1</a:t>
            </a:fld>
            <a:endParaRPr lang="hr-H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52FA10-8B94-48F4-952C-C1F8972B9CD3}" type="slidenum">
              <a:rPr lang="hr-HR" smtClean="0"/>
              <a:pPr/>
              <a:t>15</a:t>
            </a:fld>
            <a:endParaRPr lang="hr-H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2DDFDA-2263-4873-9494-EFEB072B04C9}" type="slidenum">
              <a:rPr lang="hr-HR" smtClean="0"/>
              <a:pPr/>
              <a:t>16</a:t>
            </a:fld>
            <a:endParaRPr lang="hr-H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1B28D-050C-4DA6-9B64-4861D0AB77D4}" type="slidenum">
              <a:rPr lang="hr-HR" smtClean="0"/>
              <a:pPr/>
              <a:t>17</a:t>
            </a:fld>
            <a:endParaRPr lang="hr-H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7DAB18-B164-49C3-88A6-1B43F3D8042A}" type="slidenum">
              <a:rPr lang="hr-HR" smtClean="0"/>
              <a:pPr/>
              <a:t>18</a:t>
            </a:fld>
            <a:endParaRPr lang="hr-H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59D610-AF6E-4414-9912-DEB94432EA0E}" type="slidenum">
              <a:rPr lang="hr-HR" smtClean="0"/>
              <a:pPr/>
              <a:t>22</a:t>
            </a:fld>
            <a:endParaRPr lang="hr-H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62AAD-9563-4363-A76A-4852493486DF}" type="slidenum">
              <a:rPr lang="hr-HR" smtClean="0"/>
              <a:pPr/>
              <a:t>23</a:t>
            </a:fld>
            <a:endParaRPr lang="hr-H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8D213-53B8-4FEB-A668-5C8DC0FB6ECC}" type="slidenum">
              <a:rPr lang="hr-HR" smtClean="0"/>
              <a:pPr/>
              <a:t>24</a:t>
            </a:fld>
            <a:endParaRPr lang="hr-H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B9C726-1226-4BD3-A0C3-05D04DB2390B}" type="slidenum">
              <a:rPr lang="hr-HR" smtClean="0"/>
              <a:pPr/>
              <a:t>25</a:t>
            </a:fld>
            <a:endParaRPr lang="hr-H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E1650-EAA5-4A23-9462-E29A8CB06951}" type="slidenum">
              <a:rPr lang="hr-HR" smtClean="0"/>
              <a:pPr/>
              <a:t>26</a:t>
            </a:fld>
            <a:endParaRPr lang="hr-H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2F9C7-C2E7-41A0-8AF5-7625A3C6E34A}" type="slidenum">
              <a:rPr lang="hr-HR" smtClean="0"/>
              <a:pPr/>
              <a:t>28</a:t>
            </a:fld>
            <a:endParaRPr lang="hr-H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DFB8E-FA00-45C4-B156-2D4EBEFD354E}" type="slidenum">
              <a:rPr lang="hr-HR" smtClean="0"/>
              <a:pPr/>
              <a:t>2</a:t>
            </a:fld>
            <a:endParaRPr lang="hr-H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1B247-85DB-405B-B910-EAAA06DD9C24}" type="slidenum">
              <a:rPr lang="hr-HR" smtClean="0"/>
              <a:pPr/>
              <a:t>29</a:t>
            </a:fld>
            <a:endParaRPr lang="hr-H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1C949F-F041-4F2F-84AA-BB3076595FDB}" type="slidenum">
              <a:rPr lang="hr-HR" smtClean="0"/>
              <a:pPr/>
              <a:t>31</a:t>
            </a:fld>
            <a:endParaRPr lang="hr-H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794433-0375-4977-BCA9-8A2C8DF10D40}" type="slidenum">
              <a:rPr lang="hr-HR" smtClean="0"/>
              <a:pPr/>
              <a:t>33</a:t>
            </a:fld>
            <a:endParaRPr lang="hr-H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6F871A-53DE-4928-97D3-54D74AAEFA03}" type="slidenum">
              <a:rPr lang="hr-HR" smtClean="0"/>
              <a:pPr/>
              <a:t>34</a:t>
            </a:fld>
            <a:endParaRPr lang="hr-H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DA559-2117-456F-A050-556F22CD53B9}" type="slidenum">
              <a:rPr lang="hr-HR" smtClean="0"/>
              <a:pPr/>
              <a:t>36</a:t>
            </a:fld>
            <a:endParaRPr lang="hr-H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AF9D14-E8A8-4CC9-8AC5-3F9E5BC0A375}" type="slidenum">
              <a:rPr lang="hr-HR" smtClean="0"/>
              <a:pPr/>
              <a:t>37</a:t>
            </a:fld>
            <a:endParaRPr lang="hr-H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B24AC-A495-4B2A-90D1-71CC13801055}" type="slidenum">
              <a:rPr lang="hr-HR" smtClean="0"/>
              <a:pPr/>
              <a:t>38</a:t>
            </a:fld>
            <a:endParaRPr lang="hr-H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2DE4D5-FCBB-4B08-B1ED-2572A4F4E403}" type="slidenum">
              <a:rPr lang="hr-HR" smtClean="0"/>
              <a:pPr/>
              <a:t>39</a:t>
            </a:fld>
            <a:endParaRPr lang="hr-H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2FB9C-9904-468D-B0C5-1A6E121A041B}" type="slidenum">
              <a:rPr lang="hr-HR" smtClean="0"/>
              <a:pPr/>
              <a:t>40</a:t>
            </a:fld>
            <a:endParaRPr lang="hr-H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116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DCB9C31-ADAD-4148-9CB0-E0EF0C7ECBAC}" type="slidenum">
              <a:rPr lang="hr-HR" sz="1200"/>
              <a:pPr algn="r"/>
              <a:t>41</a:t>
            </a:fld>
            <a:endParaRPr lang="hr-H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9678F-3264-466D-AB59-9D34162F4C10}" type="slidenum">
              <a:rPr lang="hr-HR" smtClean="0"/>
              <a:pPr/>
              <a:t>3</a:t>
            </a:fld>
            <a:endParaRPr lang="hr-H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126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E3C42C7-E49E-48C9-843B-ACF459F6DC85}" type="slidenum">
              <a:rPr lang="hr-HR" sz="1200"/>
              <a:pPr algn="r"/>
              <a:t>42</a:t>
            </a:fld>
            <a:endParaRPr lang="hr-HR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136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0037038-E142-47B3-8DC3-47AC95CD22EC}" type="slidenum">
              <a:rPr lang="hr-HR" sz="1200"/>
              <a:pPr algn="r"/>
              <a:t>45</a:t>
            </a:fld>
            <a:endParaRPr lang="hr-HR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D3853-852F-4726-8568-93DC6B7603E8}" type="slidenum">
              <a:rPr lang="hr-HR" smtClean="0"/>
              <a:pPr/>
              <a:t>46</a:t>
            </a:fld>
            <a:endParaRPr lang="hr-H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E4B5E-0525-4B28-BD60-AEE973DA3CDF}" type="slidenum">
              <a:rPr lang="hr-HR" smtClean="0"/>
              <a:pPr/>
              <a:t>47</a:t>
            </a:fld>
            <a:endParaRPr lang="hr-H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5A8AA1-A517-4A46-A2A7-C6CFB75E6276}" type="slidenum">
              <a:rPr lang="hr-HR" smtClean="0"/>
              <a:pPr/>
              <a:t>48</a:t>
            </a:fld>
            <a:endParaRPr lang="hr-H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177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4EE62D3-A2EB-4CD4-9433-30B05A06D9A2}" type="slidenum">
              <a:rPr lang="hr-HR" sz="1200"/>
              <a:pPr algn="r"/>
              <a:t>49</a:t>
            </a:fld>
            <a:endParaRPr lang="hr-HR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187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55463C5-49A0-4C89-B5F3-5B25E3E5D211}" type="slidenum">
              <a:rPr lang="hr-HR" sz="1200"/>
              <a:pPr algn="r"/>
              <a:t>51</a:t>
            </a:fld>
            <a:endParaRPr lang="hr-HR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5DA863-466A-43E1-855D-A76812494DAA}" type="slidenum">
              <a:rPr lang="hr-HR" smtClean="0"/>
              <a:pPr/>
              <a:t>54</a:t>
            </a:fld>
            <a:endParaRPr lang="hr-H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648D1-7AD9-4C89-93DF-DCFB47BDC72D}" type="slidenum">
              <a:rPr lang="hr-HR" smtClean="0"/>
              <a:pPr/>
              <a:t>56</a:t>
            </a:fld>
            <a:endParaRPr lang="hr-H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BB41BD-4D4B-45BD-872E-18CF883ED024}" type="slidenum">
              <a:rPr lang="hr-HR" smtClean="0"/>
              <a:pPr/>
              <a:t>64</a:t>
            </a:fld>
            <a:endParaRPr lang="hr-H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12F633-C101-46E2-ADD6-6E09FFA47AFB}" type="slidenum">
              <a:rPr lang="hr-HR" smtClean="0"/>
              <a:pPr/>
              <a:t>4</a:t>
            </a:fld>
            <a:endParaRPr lang="hr-H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40EAD1-71A2-47C4-A147-050F7EEDBD50}" type="slidenum">
              <a:rPr lang="hr-HR" smtClean="0"/>
              <a:pPr/>
              <a:t>66</a:t>
            </a:fld>
            <a:endParaRPr lang="hr-H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239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5797506-5BEF-44D0-B8C5-D109FF6547EE}" type="slidenum">
              <a:rPr lang="hr-HR" sz="1200"/>
              <a:pPr algn="r"/>
              <a:t>68</a:t>
            </a:fld>
            <a:endParaRPr lang="hr-HR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F60C9-6BB6-4179-A071-D5AA5D2841C7}" type="slidenum">
              <a:rPr lang="hr-HR" smtClean="0"/>
              <a:pPr/>
              <a:t>69</a:t>
            </a:fld>
            <a:endParaRPr lang="hr-H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259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48018C7-B884-4BE3-B1E6-C06C7B66F25D}" type="slidenum">
              <a:rPr lang="hr-HR" sz="1200"/>
              <a:pPr algn="r"/>
              <a:t>70</a:t>
            </a:fld>
            <a:endParaRPr lang="hr-HR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8D87A-8122-43C4-8728-9DFB7F5EBC76}" type="slidenum">
              <a:rPr lang="hr-HR" smtClean="0"/>
              <a:pPr/>
              <a:t>71</a:t>
            </a:fld>
            <a:endParaRPr lang="hr-H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280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12A3027-DAD2-4BF6-9EBA-8035A5710B39}" type="slidenum">
              <a:rPr lang="hr-HR" sz="1200"/>
              <a:pPr algn="r"/>
              <a:t>72</a:t>
            </a:fld>
            <a:endParaRPr lang="hr-HR" sz="12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7D3CC4-0011-4FF1-8B37-B4C9AB6A9DAB}" type="slidenum">
              <a:rPr lang="hr-HR" smtClean="0"/>
              <a:pPr/>
              <a:t>73</a:t>
            </a:fld>
            <a:endParaRPr lang="hr-HR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F12986-EF44-4D5A-9C8B-E3114AEA086A}" type="slidenum">
              <a:rPr lang="hr-HR" smtClean="0"/>
              <a:pPr/>
              <a:t>74</a:t>
            </a:fld>
            <a:endParaRPr lang="hr-HR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90D3A-C418-4732-903A-2B77F17C2A12}" type="slidenum">
              <a:rPr lang="hr-HR" smtClean="0"/>
              <a:pPr/>
              <a:t>75</a:t>
            </a:fld>
            <a:endParaRPr lang="hr-HR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31E6E9-4D9F-4B6E-8F97-714277745405}" type="slidenum">
              <a:rPr lang="hr-HR" smtClean="0"/>
              <a:pPr/>
              <a:t>76</a:t>
            </a:fld>
            <a:endParaRPr lang="hr-H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4414E6-C668-471C-B341-57158BC70485}" type="slidenum">
              <a:rPr lang="hr-HR" smtClean="0"/>
              <a:pPr/>
              <a:t>5</a:t>
            </a:fld>
            <a:endParaRPr lang="hr-HR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2CA133-3647-446E-9120-C8860F89F4F9}" type="slidenum">
              <a:rPr lang="hr-HR" smtClean="0"/>
              <a:pPr/>
              <a:t>77</a:t>
            </a:fld>
            <a:endParaRPr lang="hr-H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088A98-84B2-4B34-A4C1-C80A065B9270}" type="slidenum">
              <a:rPr lang="hr-HR" smtClean="0"/>
              <a:pPr/>
              <a:t>6</a:t>
            </a:fld>
            <a:endParaRPr lang="hr-H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61226-DF15-4786-9620-93B05D05DE8D}" type="slidenum">
              <a:rPr lang="hr-HR" smtClean="0"/>
              <a:pPr/>
              <a:t>7</a:t>
            </a:fld>
            <a:endParaRPr lang="hr-H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6D056-2577-4DB9-9254-12B4A7571154}" type="slidenum">
              <a:rPr lang="hr-HR" smtClean="0"/>
              <a:pPr/>
              <a:t>8</a:t>
            </a:fld>
            <a:endParaRPr lang="hr-H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2E4BDFD-BC69-4234-B557-895F7E8393EF}" type="slidenum">
              <a:rPr lang="hr-HR" sz="1200"/>
              <a:pPr algn="r"/>
              <a:t>14</a:t>
            </a:fld>
            <a:endParaRPr lang="hr-H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hr-HR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hr-HR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Kliknite da biste uredili stil naslova matrice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Kliknite da biste uredili stil podnaslova matrice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ED0823-5BD1-49A9-BC74-9F6967FD78C0}" type="datetime1">
              <a:rPr lang="en-US"/>
              <a:pPr>
                <a:defRPr/>
              </a:pPr>
              <a:t>9/24/2015</a:t>
            </a:fld>
            <a:endParaRPr lang="hr-HR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162D2-391F-4AB6-8DFB-1A86718F5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3F121-2ABD-4655-BF1F-C3897CD0765F}" type="datetime1">
              <a:rPr lang="en-US"/>
              <a:pPr>
                <a:defRPr/>
              </a:pPr>
              <a:t>9/24/2015</a:t>
            </a:fld>
            <a:endParaRPr lang="hr-H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92F9F-7096-4EEC-A28D-8E5C6858C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28600"/>
            <a:ext cx="19812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7912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4EC02-BAFD-43A0-B7CE-806406E8A300}" type="datetime1">
              <a:rPr lang="en-US"/>
              <a:pPr>
                <a:defRPr/>
              </a:pPr>
              <a:t>9/24/2015</a:t>
            </a:fld>
            <a:endParaRPr lang="hr-H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ECC48-DADF-4F3F-8F6D-3740974E9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28600"/>
            <a:ext cx="752633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F5186-2511-4460-BA4A-ABBA4C865ABB}" type="datetime1">
              <a:rPr lang="en-US"/>
              <a:pPr>
                <a:defRPr/>
              </a:pPr>
              <a:t>9/24/2015</a:t>
            </a:fld>
            <a:endParaRPr lang="hr-H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12AA2-B084-485A-AB1B-4FF7DB2BD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B56D7-93C8-4F03-BE12-1E2A043313C8}" type="datetime1">
              <a:rPr lang="en-US"/>
              <a:pPr>
                <a:defRPr/>
              </a:pPr>
              <a:t>9/24/2015</a:t>
            </a:fld>
            <a:endParaRPr lang="hr-H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AAC9D-EBE8-4D38-87FB-F70281A11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4443E-CB27-45D4-9CE7-6188B615BA09}" type="datetime1">
              <a:rPr lang="en-US"/>
              <a:pPr>
                <a:defRPr/>
              </a:pPr>
              <a:t>9/24/2015</a:t>
            </a:fld>
            <a:endParaRPr lang="hr-H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7BA2D-3878-4E46-8999-E56AB6016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97A01-DF47-4634-B522-EB4171A40445}" type="datetime1">
              <a:rPr lang="en-US"/>
              <a:pPr>
                <a:defRPr/>
              </a:pPr>
              <a:t>9/24/2015</a:t>
            </a:fld>
            <a:endParaRPr lang="hr-H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EDF17-164C-470C-9075-1E2F1BF51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FD4B5-AFEA-4E0E-8C99-99578CAF3830}" type="datetime1">
              <a:rPr lang="en-US"/>
              <a:pPr>
                <a:defRPr/>
              </a:pPr>
              <a:t>9/24/2015</a:t>
            </a:fld>
            <a:endParaRPr lang="hr-H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B2C00-7645-4A5A-B4BC-BAE8F801E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821FB-50C9-4259-854F-A59C342604C2}" type="datetime1">
              <a:rPr lang="en-US"/>
              <a:pPr>
                <a:defRPr/>
              </a:pPr>
              <a:t>9/24/2015</a:t>
            </a:fld>
            <a:endParaRPr lang="hr-H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1D9D3-49F3-4764-8060-874A2A1A9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8E54B-5744-48CE-B8A8-1C65AD8CCBAE}" type="datetime1">
              <a:rPr lang="en-US"/>
              <a:pPr>
                <a:defRPr/>
              </a:pPr>
              <a:t>9/24/2015</a:t>
            </a:fld>
            <a:endParaRPr lang="hr-H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87FC0-9C7E-4D9B-AB0B-4F5EB87A8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AB93B-007A-4671-8D29-92E884CB1BBC}" type="datetime1">
              <a:rPr lang="en-US"/>
              <a:pPr>
                <a:defRPr/>
              </a:pPr>
              <a:t>9/24/2015</a:t>
            </a:fld>
            <a:endParaRPr lang="hr-H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B271F-447B-4E82-8227-E87908487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F2754-595A-4A3B-9275-29ECD014BFB5}" type="datetime1">
              <a:rPr lang="en-US"/>
              <a:pPr>
                <a:defRPr/>
              </a:pPr>
              <a:t>9/24/2015</a:t>
            </a:fld>
            <a:endParaRPr lang="hr-H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EDEDF-C06F-482D-9991-6D109C7A5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hr-HR" sz="2400"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28600"/>
            <a:ext cx="75263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da biste uredili stil naslova matrice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da biste uredili stilove teksta matrice</a:t>
            </a:r>
          </a:p>
          <a:p>
            <a:pPr lvl="1"/>
            <a:r>
              <a:rPr lang="en-US" smtClean="0"/>
              <a:t>Druga razina</a:t>
            </a:r>
          </a:p>
          <a:p>
            <a:pPr lvl="2"/>
            <a:r>
              <a:rPr lang="en-US" smtClean="0"/>
              <a:t>Treća razina</a:t>
            </a:r>
          </a:p>
          <a:p>
            <a:pPr lvl="3"/>
            <a:r>
              <a:rPr lang="en-US" smtClean="0"/>
              <a:t>Četvrta razina</a:t>
            </a:r>
          </a:p>
          <a:p>
            <a:pPr lvl="4"/>
            <a:r>
              <a:rPr lang="en-US" smtClean="0"/>
              <a:t>Peta razina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74E560C5-C940-4DE2-8294-5705343F05EE}" type="datetime1">
              <a:rPr lang="en-US"/>
              <a:pPr>
                <a:defRPr/>
              </a:pPr>
              <a:t>9/24/2015</a:t>
            </a:fld>
            <a:endParaRPr lang="hr-HR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3837820D-0BC9-4BA1-A507-CA0932E02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441325" indent="-441325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hlink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1085850" indent="-465138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hlink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498600" indent="-2286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hlink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906588" indent="-2286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hlink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4pPr>
      <a:lvl5pPr marL="2314575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5pPr>
      <a:lvl6pPr marL="2771775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6pPr>
      <a:lvl7pPr marL="3228975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7pPr>
      <a:lvl8pPr marL="3686175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8pPr>
      <a:lvl9pPr marL="4143375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1427163"/>
            <a:ext cx="7527925" cy="1609725"/>
          </a:xfrm>
        </p:spPr>
        <p:txBody>
          <a:bodyPr/>
          <a:lstStyle/>
          <a:p>
            <a:pPr eaLnBrk="1" hangingPunct="1">
              <a:defRPr/>
            </a:pPr>
            <a:r>
              <a:rPr lang="hr-HR" sz="6000" dirty="0" smtClean="0"/>
              <a:t>Microsoft Windows 7</a:t>
            </a:r>
            <a:endParaRPr lang="en-US" sz="6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716338"/>
            <a:ext cx="6629400" cy="923925"/>
          </a:xfrm>
        </p:spPr>
        <p:txBody>
          <a:bodyPr/>
          <a:lstStyle/>
          <a:p>
            <a:pPr algn="ctr" eaLnBrk="1" hangingPunct="1">
              <a:spcBef>
                <a:spcPct val="60000"/>
              </a:spcBef>
            </a:pPr>
            <a:r>
              <a:rPr lang="hr-HR" sz="4000" smtClean="0"/>
              <a:t>Prozori</a:t>
            </a: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12291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235D97-6703-4535-803A-649A71B0123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Rad s više prozora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7924800" cy="4419600"/>
          </a:xfrm>
        </p:spPr>
        <p:txBody>
          <a:bodyPr/>
          <a:lstStyle/>
          <a:p>
            <a:r>
              <a:rPr lang="en-US" smtClean="0"/>
              <a:t>Kad</a:t>
            </a:r>
            <a:r>
              <a:rPr lang="hr-HR" smtClean="0"/>
              <a:t>a</a:t>
            </a:r>
            <a:r>
              <a:rPr lang="en-US" smtClean="0"/>
              <a:t> se pokazivač postavi na gumb</a:t>
            </a:r>
            <a:r>
              <a:rPr lang="hr-HR" smtClean="0"/>
              <a:t> koji predstavlja više otvorenih prozora istog programa</a:t>
            </a:r>
            <a:r>
              <a:rPr lang="en-US" smtClean="0"/>
              <a:t>, prikaz</a:t>
            </a:r>
            <a:r>
              <a:rPr lang="hr-HR" smtClean="0"/>
              <a:t>uje se</a:t>
            </a:r>
            <a:r>
              <a:rPr lang="en-US" smtClean="0"/>
              <a:t> </a:t>
            </a:r>
            <a:r>
              <a:rPr lang="en-US" smtClean="0">
                <a:solidFill>
                  <a:schemeClr val="hlink"/>
                </a:solidFill>
              </a:rPr>
              <a:t>pretpregled minijatura svih otvorenih prozora koje taj gumb predstavlja</a:t>
            </a:r>
            <a:r>
              <a:rPr lang="en-US" smtClean="0"/>
              <a:t>.</a:t>
            </a:r>
          </a:p>
        </p:txBody>
      </p:sp>
      <p:grpSp>
        <p:nvGrpSpPr>
          <p:cNvPr id="12294" name="Group 7"/>
          <p:cNvGrpSpPr>
            <a:grpSpLocks/>
          </p:cNvGrpSpPr>
          <p:nvPr/>
        </p:nvGrpSpPr>
        <p:grpSpPr bwMode="auto">
          <a:xfrm>
            <a:off x="2195513" y="3500438"/>
            <a:ext cx="5184775" cy="2638425"/>
            <a:chOff x="1111" y="1979"/>
            <a:chExt cx="3538" cy="1843"/>
          </a:xfrm>
        </p:grpSpPr>
        <p:pic>
          <p:nvPicPr>
            <p:cNvPr id="12295" name="Picture 4" descr="s6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1" y="1979"/>
              <a:ext cx="3538" cy="1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6" name="AutoShape 5"/>
            <p:cNvSpPr>
              <a:spLocks noChangeArrowheads="1"/>
            </p:cNvSpPr>
            <p:nvPr/>
          </p:nvSpPr>
          <p:spPr bwMode="auto">
            <a:xfrm>
              <a:off x="2796" y="3529"/>
              <a:ext cx="447" cy="29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2297" name="AutoShape 6"/>
            <p:cNvSpPr>
              <a:spLocks noChangeArrowheads="1"/>
            </p:cNvSpPr>
            <p:nvPr/>
          </p:nvSpPr>
          <p:spPr bwMode="auto">
            <a:xfrm>
              <a:off x="1519" y="2069"/>
              <a:ext cx="2994" cy="1270"/>
            </a:xfrm>
            <a:prstGeom prst="wedgeRectCallout">
              <a:avLst>
                <a:gd name="adj1" fmla="val -2907"/>
                <a:gd name="adj2" fmla="val 64171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hr-H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s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393825"/>
            <a:ext cx="5400675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424863" cy="1323975"/>
          </a:xfrm>
        </p:spPr>
        <p:txBody>
          <a:bodyPr/>
          <a:lstStyle/>
          <a:p>
            <a:r>
              <a:rPr lang="en-US" smtClean="0"/>
              <a:t>Postavljanjem pokazivača miša </a:t>
            </a:r>
            <a:r>
              <a:rPr lang="en-US" smtClean="0">
                <a:solidFill>
                  <a:schemeClr val="hlink"/>
                </a:solidFill>
              </a:rPr>
              <a:t>na minijaturu</a:t>
            </a:r>
            <a:r>
              <a:rPr lang="en-US" smtClean="0"/>
              <a:t> </a:t>
            </a:r>
            <a:r>
              <a:rPr lang="hr-HR" smtClean="0"/>
              <a:t>prikazuje</a:t>
            </a:r>
            <a:r>
              <a:rPr lang="en-US" smtClean="0"/>
              <a:t> </a:t>
            </a:r>
            <a:r>
              <a:rPr lang="hr-HR" smtClean="0"/>
              <a:t>se </a:t>
            </a:r>
            <a:r>
              <a:rPr lang="hr-HR" smtClean="0">
                <a:solidFill>
                  <a:schemeClr val="hlink"/>
                </a:solidFill>
              </a:rPr>
              <a:t>odabrani </a:t>
            </a:r>
            <a:r>
              <a:rPr lang="en-US" smtClean="0">
                <a:solidFill>
                  <a:schemeClr val="hlink"/>
                </a:solidFill>
              </a:rPr>
              <a:t>prozor</a:t>
            </a:r>
            <a:r>
              <a:rPr lang="en-US" smtClean="0"/>
              <a:t>.</a:t>
            </a:r>
          </a:p>
          <a:p>
            <a:endParaRPr lang="hr-HR" smtClean="0"/>
          </a:p>
        </p:txBody>
      </p:sp>
      <p:sp>
        <p:nvSpPr>
          <p:cNvPr id="13316" name="AutoShape 5"/>
          <p:cNvSpPr>
            <a:spLocks noChangeArrowheads="1"/>
          </p:cNvSpPr>
          <p:nvPr/>
        </p:nvSpPr>
        <p:spPr bwMode="auto">
          <a:xfrm>
            <a:off x="3708400" y="5013325"/>
            <a:ext cx="1617663" cy="10080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3317" name="AutoShape 6"/>
          <p:cNvSpPr>
            <a:spLocks noChangeArrowheads="1"/>
          </p:cNvSpPr>
          <p:nvPr/>
        </p:nvSpPr>
        <p:spPr bwMode="auto">
          <a:xfrm>
            <a:off x="2051050" y="2276475"/>
            <a:ext cx="5257800" cy="2592388"/>
          </a:xfrm>
          <a:prstGeom prst="roundRect">
            <a:avLst>
              <a:gd name="adj" fmla="val 937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4787900" y="5495925"/>
            <a:ext cx="504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6372225" y="2781300"/>
            <a:ext cx="504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b="1">
                <a:solidFill>
                  <a:srgbClr val="FF3300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D8F64B-669B-417B-B581-6D746792F20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Pokaži radnu površinu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3675063" cy="4276725"/>
          </a:xfrm>
        </p:spPr>
        <p:txBody>
          <a:bodyPr/>
          <a:lstStyle/>
          <a:p>
            <a:r>
              <a:rPr lang="hr-HR" smtClean="0">
                <a:solidFill>
                  <a:schemeClr val="hlink"/>
                </a:solidFill>
              </a:rPr>
              <a:t>Sve otvorene prozore</a:t>
            </a:r>
            <a:r>
              <a:rPr lang="hr-HR" smtClean="0"/>
              <a:t> može se </a:t>
            </a:r>
            <a:r>
              <a:rPr lang="hr-HR" smtClean="0">
                <a:solidFill>
                  <a:schemeClr val="hlink"/>
                </a:solidFill>
              </a:rPr>
              <a:t>istodobno minimizirati</a:t>
            </a:r>
            <a:r>
              <a:rPr lang="hr-HR" smtClean="0"/>
              <a:t> pomoću gumba </a:t>
            </a:r>
            <a:r>
              <a:rPr lang="hr-HR" smtClean="0">
                <a:solidFill>
                  <a:schemeClr val="hlink"/>
                </a:solidFill>
              </a:rPr>
              <a:t>Pokaži radnu površinu</a:t>
            </a:r>
            <a:r>
              <a:rPr lang="hr-HR" smtClean="0"/>
              <a:t> </a:t>
            </a:r>
            <a:br>
              <a:rPr lang="hr-HR" smtClean="0"/>
            </a:br>
            <a:r>
              <a:rPr lang="hr-HR" smtClean="0"/>
              <a:t>(ponovni klik na isti gumb vraća prikaz otvorenih prozora).</a:t>
            </a:r>
          </a:p>
        </p:txBody>
      </p:sp>
      <p:pic>
        <p:nvPicPr>
          <p:cNvPr id="14342" name="Picture 4" descr="s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700213"/>
            <a:ext cx="4103687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5" descr="s14"/>
          <p:cNvPicPr>
            <a:picLocks noChangeAspect="1" noChangeArrowheads="1"/>
          </p:cNvPicPr>
          <p:nvPr/>
        </p:nvPicPr>
        <p:blipFill>
          <a:blip r:embed="rId3" cstate="print"/>
          <a:srcRect l="78145" t="93796" b="-735"/>
          <a:stretch>
            <a:fillRect/>
          </a:stretch>
        </p:blipFill>
        <p:spPr bwMode="auto">
          <a:xfrm>
            <a:off x="4643438" y="5157788"/>
            <a:ext cx="32400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AutoShape 6"/>
          <p:cNvSpPr>
            <a:spLocks noChangeArrowheads="1"/>
          </p:cNvSpPr>
          <p:nvPr/>
        </p:nvSpPr>
        <p:spPr bwMode="auto">
          <a:xfrm>
            <a:off x="7667625" y="5373688"/>
            <a:ext cx="288925" cy="5762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4345" name="AutoShape 7"/>
          <p:cNvSpPr>
            <a:spLocks noChangeArrowheads="1"/>
          </p:cNvSpPr>
          <p:nvPr/>
        </p:nvSpPr>
        <p:spPr bwMode="auto">
          <a:xfrm>
            <a:off x="8201025" y="4854575"/>
            <a:ext cx="144463" cy="2159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15363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77196B-64B2-4080-A484-4E9E374D485F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15364" name="Picture 2" descr="s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997200"/>
            <a:ext cx="381635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Pokaži radnu površinu</a:t>
            </a: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7924800" cy="1584325"/>
          </a:xfrm>
        </p:spPr>
        <p:txBody>
          <a:bodyPr/>
          <a:lstStyle/>
          <a:p>
            <a:r>
              <a:rPr lang="hr-HR" smtClean="0"/>
              <a:t>R</a:t>
            </a:r>
            <a:r>
              <a:rPr lang="en-US" smtClean="0"/>
              <a:t>adn</a:t>
            </a:r>
            <a:r>
              <a:rPr lang="hr-HR" smtClean="0"/>
              <a:t>a se</a:t>
            </a:r>
            <a:r>
              <a:rPr lang="en-US" smtClean="0"/>
              <a:t> površin</a:t>
            </a:r>
            <a:r>
              <a:rPr lang="hr-HR" smtClean="0"/>
              <a:t>a može</a:t>
            </a:r>
            <a:r>
              <a:rPr lang="en-US" smtClean="0"/>
              <a:t> </a:t>
            </a:r>
            <a:r>
              <a:rPr lang="en-US" smtClean="0">
                <a:solidFill>
                  <a:schemeClr val="hlink"/>
                </a:solidFill>
              </a:rPr>
              <a:t>privremeno </a:t>
            </a:r>
            <a:r>
              <a:rPr lang="hr-HR" smtClean="0">
                <a:solidFill>
                  <a:schemeClr val="hlink"/>
                </a:solidFill>
              </a:rPr>
              <a:t>prikazati</a:t>
            </a:r>
            <a:r>
              <a:rPr lang="en-US" smtClean="0"/>
              <a:t> </a:t>
            </a:r>
            <a:r>
              <a:rPr lang="hr-HR" smtClean="0">
                <a:solidFill>
                  <a:schemeClr val="hlink"/>
                </a:solidFill>
              </a:rPr>
              <a:t>postavljanjem </a:t>
            </a:r>
            <a:r>
              <a:rPr lang="en-US" smtClean="0">
                <a:solidFill>
                  <a:schemeClr val="hlink"/>
                </a:solidFill>
              </a:rPr>
              <a:t>pokazivač</a:t>
            </a:r>
            <a:r>
              <a:rPr lang="hr-HR" smtClean="0">
                <a:solidFill>
                  <a:schemeClr val="hlink"/>
                </a:solidFill>
              </a:rPr>
              <a:t>a</a:t>
            </a:r>
            <a:r>
              <a:rPr lang="en-US" smtClean="0"/>
              <a:t> na gumb </a:t>
            </a:r>
            <a:r>
              <a:rPr lang="en-US" smtClean="0">
                <a:solidFill>
                  <a:schemeClr val="hlink"/>
                </a:solidFill>
              </a:rPr>
              <a:t>Pokaži radnu površinu</a:t>
            </a:r>
            <a:r>
              <a:rPr lang="en-US" smtClean="0"/>
              <a:t>. </a:t>
            </a:r>
            <a:endParaRPr lang="hr-HR" smtClean="0"/>
          </a:p>
        </p:txBody>
      </p:sp>
      <p:pic>
        <p:nvPicPr>
          <p:cNvPr id="15367" name="Picture 5" descr="s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3068638"/>
            <a:ext cx="3816350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16387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7302CD-2A7D-456D-B1E8-EEF22F02FD2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chemeClr val="bg2"/>
                </a:solidFill>
              </a:rPr>
              <a:t>Rad s više prozora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Vježba 17.</a:t>
            </a:r>
          </a:p>
          <a:p>
            <a:pPr eaLnBrk="1" hangingPunct="1">
              <a:defRPr/>
            </a:pPr>
            <a:r>
              <a:rPr lang="hr-HR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Kopirati</a:t>
            </a: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mapu </a:t>
            </a:r>
            <a:r>
              <a:rPr lang="hr-HR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 Win</a:t>
            </a: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koja se nalazi na CD-u </a:t>
            </a:r>
            <a:r>
              <a:rPr lang="hr-HR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 radnu površinu</a:t>
            </a:r>
            <a:r>
              <a:rPr lang="hr-HR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Otvoriti mapu </a:t>
            </a:r>
            <a:r>
              <a:rPr lang="hr-HR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 Win</a:t>
            </a: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 pokrenuti:</a:t>
            </a:r>
          </a:p>
          <a:p>
            <a:pPr marL="742950" lvl="1" indent="-285750" eaLnBrk="1" hangingPunct="1">
              <a:defRPr/>
            </a:pPr>
            <a:r>
              <a:rPr lang="hr-HR" smtClean="0">
                <a:solidFill>
                  <a:schemeClr val="hlink"/>
                </a:solidFill>
              </a:rPr>
              <a:t>tri </a:t>
            </a:r>
            <a:r>
              <a:rPr lang="hr-HR" smtClean="0"/>
              <a:t>objekta</a:t>
            </a:r>
            <a:r>
              <a:rPr lang="hr-HR" smtClean="0">
                <a:solidFill>
                  <a:schemeClr val="hlink"/>
                </a:solidFill>
              </a:rPr>
              <a:t> iste vrste </a:t>
            </a:r>
            <a:r>
              <a:rPr lang="hr-HR" smtClean="0"/>
              <a:t>(</a:t>
            </a:r>
            <a:r>
              <a:rPr lang="hr-HR" smtClean="0">
                <a:solidFill>
                  <a:schemeClr val="hlink"/>
                </a:solidFill>
              </a:rPr>
              <a:t>tipa</a:t>
            </a:r>
            <a:r>
              <a:rPr lang="hr-HR" smtClean="0"/>
              <a:t>),</a:t>
            </a:r>
          </a:p>
          <a:p>
            <a:pPr marL="742950" lvl="1" indent="-285750" eaLnBrk="1" hangingPunct="1">
              <a:defRPr/>
            </a:pPr>
            <a:r>
              <a:rPr lang="hr-HR" smtClean="0"/>
              <a:t>još </a:t>
            </a:r>
            <a:r>
              <a:rPr lang="hr-HR" smtClean="0">
                <a:solidFill>
                  <a:schemeClr val="hlink"/>
                </a:solidFill>
              </a:rPr>
              <a:t>tri </a:t>
            </a:r>
            <a:r>
              <a:rPr lang="hr-HR" smtClean="0"/>
              <a:t>objekta</a:t>
            </a:r>
            <a:r>
              <a:rPr lang="hr-HR" smtClean="0">
                <a:solidFill>
                  <a:schemeClr val="hlink"/>
                </a:solidFill>
              </a:rPr>
              <a:t> raznih vrsta </a:t>
            </a:r>
            <a:r>
              <a:rPr lang="hr-HR" smtClean="0"/>
              <a:t>(</a:t>
            </a:r>
            <a:r>
              <a:rPr lang="hr-HR" smtClean="0">
                <a:solidFill>
                  <a:schemeClr val="hlink"/>
                </a:solidFill>
              </a:rPr>
              <a:t>tipova</a:t>
            </a:r>
            <a:r>
              <a:rPr lang="hr-HR" smtClean="0"/>
              <a:t>)</a:t>
            </a:r>
            <a:r>
              <a:rPr lang="hr-HR" smtClean="0">
                <a:solidFill>
                  <a:schemeClr val="hlink"/>
                </a:solidFill>
              </a:rPr>
              <a:t>.</a:t>
            </a:r>
          </a:p>
          <a:p>
            <a:pPr eaLnBrk="1" hangingPunct="1">
              <a:defRPr/>
            </a:pPr>
            <a:r>
              <a:rPr lang="hr-HR" smtClean="0"/>
              <a:t>Isprobati </a:t>
            </a:r>
            <a:r>
              <a:rPr lang="hr-HR" smtClean="0">
                <a:solidFill>
                  <a:schemeClr val="hlink"/>
                </a:solidFill>
              </a:rPr>
              <a:t>rad s gumbom koji predstavlja više otvorenih prozora</a:t>
            </a:r>
            <a:r>
              <a:rPr lang="hr-HR" smtClean="0"/>
              <a:t>.</a:t>
            </a:r>
          </a:p>
          <a:p>
            <a:pPr eaLnBrk="1" hangingPunct="1">
              <a:defRPr/>
            </a:pPr>
            <a:r>
              <a:rPr lang="hr-HR" smtClean="0"/>
              <a:t>Isprobati gumb</a:t>
            </a:r>
            <a:r>
              <a:rPr lang="hr-HR" smtClean="0">
                <a:solidFill>
                  <a:schemeClr val="hlink"/>
                </a:solidFill>
              </a:rPr>
              <a:t> Prikaži radnu površinu.</a:t>
            </a:r>
          </a:p>
        </p:txBody>
      </p:sp>
      <p:pic>
        <p:nvPicPr>
          <p:cNvPr id="16390" name="Picture 4" descr="j0299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188913"/>
            <a:ext cx="657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17411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AD0675-4685-4F66-B88B-6FE9F7BE370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Prozor mape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07313" cy="1397000"/>
          </a:xfrm>
        </p:spPr>
        <p:txBody>
          <a:bodyPr/>
          <a:lstStyle/>
          <a:p>
            <a:pPr eaLnBrk="1" hangingPunct="1"/>
            <a:r>
              <a:rPr lang="hr-HR" smtClean="0">
                <a:solidFill>
                  <a:schemeClr val="hlink"/>
                </a:solidFill>
              </a:rPr>
              <a:t>Prozor mape</a:t>
            </a:r>
            <a:r>
              <a:rPr lang="hr-HR" smtClean="0"/>
              <a:t> sadrži </a:t>
            </a:r>
            <a:r>
              <a:rPr lang="hr-HR" smtClean="0">
                <a:solidFill>
                  <a:schemeClr val="hlink"/>
                </a:solidFill>
              </a:rPr>
              <a:t>elemente</a:t>
            </a:r>
            <a:r>
              <a:rPr lang="hr-HR" smtClean="0"/>
              <a:t> koji </a:t>
            </a:r>
            <a:r>
              <a:rPr lang="hr-HR" smtClean="0">
                <a:solidFill>
                  <a:schemeClr val="hlink"/>
                </a:solidFill>
              </a:rPr>
              <a:t>olakšavaju rad</a:t>
            </a:r>
            <a:r>
              <a:rPr lang="hr-HR" smtClean="0"/>
              <a:t> s mapama i datotekama.</a:t>
            </a:r>
            <a:r>
              <a:rPr lang="en-US" smtClean="0"/>
              <a:t> </a:t>
            </a:r>
            <a:endParaRPr lang="hr-HR" smtClean="0"/>
          </a:p>
        </p:txBody>
      </p:sp>
      <p:pic>
        <p:nvPicPr>
          <p:cNvPr id="17414" name="Picture 9" descr="s36"/>
          <p:cNvPicPr>
            <a:picLocks noChangeAspect="1" noChangeArrowheads="1"/>
          </p:cNvPicPr>
          <p:nvPr/>
        </p:nvPicPr>
        <p:blipFill>
          <a:blip r:embed="rId3" cstate="print">
            <a:lum bright="-18000" contrast="12000"/>
          </a:blip>
          <a:srcRect/>
          <a:stretch>
            <a:fillRect/>
          </a:stretch>
        </p:blipFill>
        <p:spPr bwMode="auto">
          <a:xfrm>
            <a:off x="1835150" y="2708275"/>
            <a:ext cx="5257800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s36"/>
          <p:cNvPicPr>
            <a:picLocks noChangeAspect="1" noChangeArrowheads="1"/>
          </p:cNvPicPr>
          <p:nvPr/>
        </p:nvPicPr>
        <p:blipFill>
          <a:blip r:embed="rId3" cstate="print">
            <a:lum bright="-18000" contrast="24000"/>
          </a:blip>
          <a:srcRect/>
          <a:stretch>
            <a:fillRect/>
          </a:stretch>
        </p:blipFill>
        <p:spPr bwMode="auto">
          <a:xfrm>
            <a:off x="2411413" y="1773238"/>
            <a:ext cx="5257800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AutoShape 7"/>
          <p:cNvSpPr>
            <a:spLocks noChangeArrowheads="1"/>
          </p:cNvSpPr>
          <p:nvPr/>
        </p:nvSpPr>
        <p:spPr bwMode="auto">
          <a:xfrm>
            <a:off x="611188" y="549275"/>
            <a:ext cx="1511300" cy="1296988"/>
          </a:xfrm>
          <a:prstGeom prst="wedgeRectCallout">
            <a:avLst>
              <a:gd name="adj1" fmla="val 85819"/>
              <a:gd name="adj2" fmla="val 59671"/>
            </a:avLst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400"/>
              <a:t>Gumbi </a:t>
            </a:r>
            <a:r>
              <a:rPr lang="hr-HR" sz="2400">
                <a:solidFill>
                  <a:schemeClr val="hlink"/>
                </a:solidFill>
              </a:rPr>
              <a:t>Naprijed Natrag</a:t>
            </a:r>
          </a:p>
        </p:txBody>
      </p:sp>
      <p:sp>
        <p:nvSpPr>
          <p:cNvPr id="18436" name="AutoShape 9"/>
          <p:cNvSpPr>
            <a:spLocks noChangeArrowheads="1"/>
          </p:cNvSpPr>
          <p:nvPr/>
        </p:nvSpPr>
        <p:spPr bwMode="auto">
          <a:xfrm>
            <a:off x="3419475" y="620713"/>
            <a:ext cx="2160588" cy="576262"/>
          </a:xfrm>
          <a:prstGeom prst="wedgeRectCallout">
            <a:avLst>
              <a:gd name="adj1" fmla="val -17745"/>
              <a:gd name="adj2" fmla="val 184435"/>
            </a:avLst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400">
                <a:solidFill>
                  <a:schemeClr val="hlink"/>
                </a:solidFill>
              </a:rPr>
              <a:t>Adresna</a:t>
            </a:r>
            <a:r>
              <a:rPr lang="hr-HR" sz="2400"/>
              <a:t> traka</a:t>
            </a:r>
            <a:endParaRPr lang="hr-HR" sz="2400">
              <a:solidFill>
                <a:schemeClr val="hlink"/>
              </a:solidFill>
            </a:endParaRPr>
          </a:p>
        </p:txBody>
      </p:sp>
      <p:sp>
        <p:nvSpPr>
          <p:cNvPr id="18437" name="AutoShape 12"/>
          <p:cNvSpPr>
            <a:spLocks noChangeArrowheads="1"/>
          </p:cNvSpPr>
          <p:nvPr/>
        </p:nvSpPr>
        <p:spPr bwMode="auto">
          <a:xfrm>
            <a:off x="1619250" y="5661025"/>
            <a:ext cx="2592388" cy="576263"/>
          </a:xfrm>
          <a:prstGeom prst="wedgeRectCallout">
            <a:avLst>
              <a:gd name="adj1" fmla="val 15463"/>
              <a:gd name="adj2" fmla="val -174519"/>
            </a:avLst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400"/>
              <a:t>Okno </a:t>
            </a:r>
            <a:r>
              <a:rPr lang="hr-HR" sz="2400">
                <a:solidFill>
                  <a:schemeClr val="hlink"/>
                </a:solidFill>
              </a:rPr>
              <a:t>s detaljima</a:t>
            </a:r>
          </a:p>
        </p:txBody>
      </p:sp>
      <p:sp>
        <p:nvSpPr>
          <p:cNvPr id="18438" name="AutoShape 13"/>
          <p:cNvSpPr>
            <a:spLocks noChangeArrowheads="1"/>
          </p:cNvSpPr>
          <p:nvPr/>
        </p:nvSpPr>
        <p:spPr bwMode="auto">
          <a:xfrm>
            <a:off x="6300788" y="5445125"/>
            <a:ext cx="2374900" cy="865188"/>
          </a:xfrm>
          <a:prstGeom prst="wedgeRectCallout">
            <a:avLst>
              <a:gd name="adj1" fmla="val -64639"/>
              <a:gd name="adj2" fmla="val -185963"/>
            </a:avLst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400"/>
              <a:t>Popis </a:t>
            </a:r>
            <a:r>
              <a:rPr lang="hr-HR" sz="2400">
                <a:solidFill>
                  <a:schemeClr val="hlink"/>
                </a:solidFill>
              </a:rPr>
              <a:t>sadržaja odabrane mape</a:t>
            </a:r>
          </a:p>
        </p:txBody>
      </p:sp>
      <p:sp>
        <p:nvSpPr>
          <p:cNvPr id="18439" name="AutoShape 12"/>
          <p:cNvSpPr>
            <a:spLocks noChangeArrowheads="1"/>
          </p:cNvSpPr>
          <p:nvPr/>
        </p:nvSpPr>
        <p:spPr bwMode="auto">
          <a:xfrm>
            <a:off x="2411413" y="2032000"/>
            <a:ext cx="792162" cy="3333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8440" name="AutoShape 13"/>
          <p:cNvSpPr>
            <a:spLocks noChangeArrowheads="1"/>
          </p:cNvSpPr>
          <p:nvPr/>
        </p:nvSpPr>
        <p:spPr bwMode="auto">
          <a:xfrm>
            <a:off x="3203575" y="2030413"/>
            <a:ext cx="2089150" cy="3317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8441" name="AutoShape 14"/>
          <p:cNvSpPr>
            <a:spLocks noChangeArrowheads="1"/>
          </p:cNvSpPr>
          <p:nvPr/>
        </p:nvSpPr>
        <p:spPr bwMode="auto">
          <a:xfrm>
            <a:off x="2411413" y="2409825"/>
            <a:ext cx="3168650" cy="2984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7308850" y="836613"/>
            <a:ext cx="1295400" cy="863600"/>
          </a:xfrm>
          <a:prstGeom prst="wedgeRectCallout">
            <a:avLst>
              <a:gd name="adj1" fmla="val -195713"/>
              <a:gd name="adj2" fmla="val 142097"/>
            </a:avLst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400">
                <a:solidFill>
                  <a:schemeClr val="hlink"/>
                </a:solidFill>
              </a:rPr>
              <a:t>Alatna</a:t>
            </a:r>
            <a:r>
              <a:rPr lang="hr-HR" sz="2400"/>
              <a:t> traka</a:t>
            </a:r>
            <a:endParaRPr lang="hr-HR" sz="2400">
              <a:solidFill>
                <a:schemeClr val="hlink"/>
              </a:solidFill>
            </a:endParaRPr>
          </a:p>
        </p:txBody>
      </p:sp>
      <p:sp>
        <p:nvSpPr>
          <p:cNvPr id="18443" name="AutoShape 15"/>
          <p:cNvSpPr>
            <a:spLocks noChangeArrowheads="1"/>
          </p:cNvSpPr>
          <p:nvPr/>
        </p:nvSpPr>
        <p:spPr bwMode="auto">
          <a:xfrm>
            <a:off x="2411413" y="2708275"/>
            <a:ext cx="1584325" cy="18002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8444" name="AutoShape 8"/>
          <p:cNvSpPr>
            <a:spLocks noChangeArrowheads="1"/>
          </p:cNvSpPr>
          <p:nvPr/>
        </p:nvSpPr>
        <p:spPr bwMode="auto">
          <a:xfrm>
            <a:off x="250825" y="3573463"/>
            <a:ext cx="2016125" cy="936625"/>
          </a:xfrm>
          <a:prstGeom prst="wedgeRectCallout">
            <a:avLst>
              <a:gd name="adj1" fmla="val 63384"/>
              <a:gd name="adj2" fmla="val -77458"/>
            </a:avLst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400">
                <a:solidFill>
                  <a:schemeClr val="hlink"/>
                </a:solidFill>
              </a:rPr>
              <a:t>Navigacijsko</a:t>
            </a:r>
            <a:r>
              <a:rPr lang="hr-HR" sz="2400"/>
              <a:t> okno</a:t>
            </a:r>
            <a:endParaRPr lang="hr-HR" sz="24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19459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6D427A-B89C-433D-8F2C-195C69426A0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Adresna traka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Adresna traka </a:t>
            </a:r>
            <a:r>
              <a:rPr lang="hr-HR" smtClean="0">
                <a:solidFill>
                  <a:schemeClr val="hlink"/>
                </a:solidFill>
              </a:rPr>
              <a:t>prikazuje mjesto</a:t>
            </a:r>
            <a:r>
              <a:rPr lang="hr-HR" smtClean="0"/>
              <a:t> (smještaj objekta) </a:t>
            </a:r>
            <a:r>
              <a:rPr lang="hr-HR" smtClean="0">
                <a:solidFill>
                  <a:schemeClr val="hlink"/>
                </a:solidFill>
              </a:rPr>
              <a:t>koje je korisnik trenutno odabrao</a:t>
            </a:r>
            <a:r>
              <a:rPr lang="hr-HR" smtClean="0"/>
              <a:t>. </a:t>
            </a:r>
          </a:p>
          <a:p>
            <a:pPr eaLnBrk="1" hangingPunct="1"/>
            <a:r>
              <a:rPr lang="hr-HR" smtClean="0"/>
              <a:t>Svako od mjesta u adresnoj traci posjeduje </a:t>
            </a:r>
            <a:r>
              <a:rPr lang="hr-HR" smtClean="0">
                <a:solidFill>
                  <a:schemeClr val="hlink"/>
                </a:solidFill>
              </a:rPr>
              <a:t>dvije oznake strelica</a:t>
            </a:r>
            <a:r>
              <a:rPr lang="hr-HR" smtClean="0"/>
              <a:t>, s lijeve i s desne strane.</a:t>
            </a:r>
          </a:p>
        </p:txBody>
      </p:sp>
      <p:pic>
        <p:nvPicPr>
          <p:cNvPr id="19462" name="Picture 5" descr="OWV_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4005263"/>
            <a:ext cx="367188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AutoShape 6"/>
          <p:cNvSpPr>
            <a:spLocks noChangeArrowheads="1"/>
          </p:cNvSpPr>
          <p:nvPr/>
        </p:nvSpPr>
        <p:spPr bwMode="auto">
          <a:xfrm>
            <a:off x="3132138" y="4076700"/>
            <a:ext cx="360362" cy="431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9464" name="AutoShape 7"/>
          <p:cNvSpPr>
            <a:spLocks noChangeArrowheads="1"/>
          </p:cNvSpPr>
          <p:nvPr/>
        </p:nvSpPr>
        <p:spPr bwMode="auto">
          <a:xfrm>
            <a:off x="4356100" y="4076700"/>
            <a:ext cx="360363" cy="431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20483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4CC318-58DC-4073-A1FE-67D1647D0143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20484" name="Picture 17" descr="s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838450"/>
            <a:ext cx="867727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Adresna traka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Strelica </a:t>
            </a:r>
            <a:r>
              <a:rPr lang="hr-HR" smtClean="0">
                <a:solidFill>
                  <a:schemeClr val="hlink"/>
                </a:solidFill>
              </a:rPr>
              <a:t>s lijeve strane</a:t>
            </a:r>
            <a:r>
              <a:rPr lang="hr-HR" smtClean="0"/>
              <a:t> otvara </a:t>
            </a:r>
            <a:r>
              <a:rPr lang="hr-HR" smtClean="0">
                <a:solidFill>
                  <a:schemeClr val="hlink"/>
                </a:solidFill>
              </a:rPr>
              <a:t>popis mjesta koja se nalaze na istoj razini</a:t>
            </a:r>
            <a:r>
              <a:rPr lang="hr-HR" smtClean="0"/>
              <a:t> kao i odabrana mapa.</a:t>
            </a:r>
          </a:p>
          <a:p>
            <a:pPr eaLnBrk="1" hangingPunct="1"/>
            <a:endParaRPr lang="hr-HR" smtClean="0"/>
          </a:p>
          <a:p>
            <a:pPr eaLnBrk="1" hangingPunct="1"/>
            <a:endParaRPr lang="hr-HR" smtClean="0"/>
          </a:p>
          <a:p>
            <a:pPr eaLnBrk="1" hangingPunct="1"/>
            <a:endParaRPr lang="hr-HR" sz="1800" smtClean="0"/>
          </a:p>
          <a:p>
            <a:pPr eaLnBrk="1" hangingPunct="1"/>
            <a:endParaRPr lang="hr-HR" sz="1800" smtClean="0"/>
          </a:p>
          <a:p>
            <a:pPr eaLnBrk="1" hangingPunct="1"/>
            <a:r>
              <a:rPr lang="hr-HR" smtClean="0"/>
              <a:t>Strelica </a:t>
            </a:r>
            <a:r>
              <a:rPr lang="hr-HR" smtClean="0">
                <a:solidFill>
                  <a:schemeClr val="hlink"/>
                </a:solidFill>
              </a:rPr>
              <a:t>s desne strane</a:t>
            </a:r>
            <a:r>
              <a:rPr lang="hr-HR" smtClean="0"/>
              <a:t> otvara </a:t>
            </a:r>
            <a:r>
              <a:rPr lang="hr-HR" smtClean="0">
                <a:solidFill>
                  <a:schemeClr val="hlink"/>
                </a:solidFill>
              </a:rPr>
              <a:t>popis</a:t>
            </a:r>
            <a:r>
              <a:rPr lang="hr-HR" smtClean="0"/>
              <a:t> mjesta koja predstavljaju </a:t>
            </a:r>
            <a:r>
              <a:rPr lang="hr-HR" smtClean="0">
                <a:solidFill>
                  <a:schemeClr val="hlink"/>
                </a:solidFill>
              </a:rPr>
              <a:t>podmape</a:t>
            </a:r>
            <a:r>
              <a:rPr lang="hr-HR" smtClean="0"/>
              <a:t> odabrane mape. </a:t>
            </a: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1476375" y="2997200"/>
            <a:ext cx="574675" cy="1952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3635375" y="3141663"/>
            <a:ext cx="804863" cy="2047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084888" y="3284538"/>
            <a:ext cx="1079500" cy="2159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0490" name="AutoShape 12"/>
          <p:cNvSpPr>
            <a:spLocks noChangeArrowheads="1"/>
          </p:cNvSpPr>
          <p:nvPr/>
        </p:nvSpPr>
        <p:spPr bwMode="auto">
          <a:xfrm>
            <a:off x="395288" y="2852738"/>
            <a:ext cx="504825" cy="1444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0491" name="Line 13"/>
          <p:cNvSpPr>
            <a:spLocks noChangeShapeType="1"/>
          </p:cNvSpPr>
          <p:nvPr/>
        </p:nvSpPr>
        <p:spPr bwMode="auto">
          <a:xfrm>
            <a:off x="468313" y="2492375"/>
            <a:ext cx="0" cy="3603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hr-HR"/>
          </a:p>
        </p:txBody>
      </p:sp>
      <p:sp>
        <p:nvSpPr>
          <p:cNvPr id="20492" name="Line 14"/>
          <p:cNvSpPr>
            <a:spLocks noChangeShapeType="1"/>
          </p:cNvSpPr>
          <p:nvPr/>
        </p:nvSpPr>
        <p:spPr bwMode="auto">
          <a:xfrm>
            <a:off x="1979613" y="2636838"/>
            <a:ext cx="0" cy="3603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hr-HR"/>
          </a:p>
        </p:txBody>
      </p:sp>
      <p:sp>
        <p:nvSpPr>
          <p:cNvPr id="20493" name="Line 15"/>
          <p:cNvSpPr>
            <a:spLocks noChangeShapeType="1"/>
          </p:cNvSpPr>
          <p:nvPr/>
        </p:nvSpPr>
        <p:spPr bwMode="auto">
          <a:xfrm>
            <a:off x="4398963" y="2781300"/>
            <a:ext cx="0" cy="3603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hr-HR"/>
          </a:p>
        </p:txBody>
      </p:sp>
      <p:sp>
        <p:nvSpPr>
          <p:cNvPr id="20494" name="Line 16"/>
          <p:cNvSpPr>
            <a:spLocks noChangeShapeType="1"/>
          </p:cNvSpPr>
          <p:nvPr/>
        </p:nvSpPr>
        <p:spPr bwMode="auto">
          <a:xfrm>
            <a:off x="7092950" y="2909888"/>
            <a:ext cx="0" cy="3603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21507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E2C929-AE1F-449A-926A-22306D929F2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Adresna traka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4421188"/>
          </a:xfrm>
        </p:spPr>
        <p:txBody>
          <a:bodyPr/>
          <a:lstStyle/>
          <a:p>
            <a:pPr eaLnBrk="1" hangingPunct="1"/>
            <a:r>
              <a:rPr lang="hr-HR" smtClean="0">
                <a:solidFill>
                  <a:schemeClr val="hlink"/>
                </a:solidFill>
              </a:rPr>
              <a:t>Prikaz mjesta</a:t>
            </a:r>
            <a:r>
              <a:rPr lang="hr-HR" smtClean="0"/>
              <a:t> koje je korisnik trenutno odabrao može biti </a:t>
            </a:r>
            <a:r>
              <a:rPr lang="hr-HR" smtClean="0">
                <a:solidFill>
                  <a:schemeClr val="hlink"/>
                </a:solidFill>
              </a:rPr>
              <a:t>zapisan na dva načina</a:t>
            </a:r>
            <a:r>
              <a:rPr lang="hr-HR" smtClean="0"/>
              <a:t>:</a:t>
            </a:r>
          </a:p>
          <a:p>
            <a:pPr eaLnBrk="1" hangingPunct="1"/>
            <a:endParaRPr lang="hr-HR" smtClean="0"/>
          </a:p>
          <a:p>
            <a:pPr eaLnBrk="1" hangingPunct="1"/>
            <a:endParaRPr lang="hr-HR" smtClean="0"/>
          </a:p>
          <a:p>
            <a:pPr eaLnBrk="1" hangingPunct="1"/>
            <a:endParaRPr lang="hr-HR" smtClean="0"/>
          </a:p>
          <a:p>
            <a:pPr eaLnBrk="1" hangingPunct="1"/>
            <a:endParaRPr lang="hr-HR" smtClean="0"/>
          </a:p>
          <a:p>
            <a:pPr eaLnBrk="1" hangingPunct="1"/>
            <a:r>
              <a:rPr lang="hr-HR" smtClean="0"/>
              <a:t>Donji način zapisa je </a:t>
            </a:r>
            <a:r>
              <a:rPr lang="hr-HR" smtClean="0">
                <a:solidFill>
                  <a:schemeClr val="hlink"/>
                </a:solidFill>
              </a:rPr>
              <a:t>potpuna staza</a:t>
            </a:r>
            <a:r>
              <a:rPr lang="hr-HR" smtClean="0"/>
              <a:t> do odabranog mjesta.</a:t>
            </a:r>
          </a:p>
        </p:txBody>
      </p:sp>
      <p:grpSp>
        <p:nvGrpSpPr>
          <p:cNvPr id="21510" name="Group 8"/>
          <p:cNvGrpSpPr>
            <a:grpSpLocks/>
          </p:cNvGrpSpPr>
          <p:nvPr/>
        </p:nvGrpSpPr>
        <p:grpSpPr bwMode="auto">
          <a:xfrm>
            <a:off x="1331913" y="2781300"/>
            <a:ext cx="6480175" cy="1736725"/>
            <a:chOff x="839" y="1752"/>
            <a:chExt cx="4082" cy="1094"/>
          </a:xfrm>
        </p:grpSpPr>
        <p:pic>
          <p:nvPicPr>
            <p:cNvPr id="21511" name="Picture 5" descr="s6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9" y="1752"/>
              <a:ext cx="4082" cy="1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2" name="AutoShape 6"/>
            <p:cNvSpPr>
              <a:spLocks noChangeArrowheads="1"/>
            </p:cNvSpPr>
            <p:nvPr/>
          </p:nvSpPr>
          <p:spPr bwMode="auto">
            <a:xfrm>
              <a:off x="1474" y="2614"/>
              <a:ext cx="3402" cy="18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1513" name="AutoShape 7"/>
            <p:cNvSpPr>
              <a:spLocks noChangeArrowheads="1"/>
            </p:cNvSpPr>
            <p:nvPr/>
          </p:nvSpPr>
          <p:spPr bwMode="auto">
            <a:xfrm>
              <a:off x="1565" y="2024"/>
              <a:ext cx="2630" cy="22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4099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6AB051-2E26-46B0-BA68-EDE6DF577AB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Prozori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Programi, datoteke i mape otvaraju se </a:t>
            </a:r>
            <a:r>
              <a:rPr lang="hr-HR" smtClean="0">
                <a:solidFill>
                  <a:schemeClr val="hlink"/>
                </a:solidFill>
              </a:rPr>
              <a:t>u okvirima</a:t>
            </a:r>
            <a:r>
              <a:rPr lang="hr-HR" smtClean="0"/>
              <a:t> koji se nazivaju </a:t>
            </a:r>
            <a:r>
              <a:rPr lang="hr-HR" smtClean="0">
                <a:solidFill>
                  <a:schemeClr val="hlink"/>
                </a:solidFill>
              </a:rPr>
              <a:t>prozori</a:t>
            </a:r>
            <a:r>
              <a:rPr lang="hr-HR" smtClean="0"/>
              <a:t> (engl. </a:t>
            </a:r>
            <a:r>
              <a:rPr lang="hr-HR" i="1" smtClean="0"/>
              <a:t>window</a:t>
            </a:r>
            <a:r>
              <a:rPr lang="hr-HR" smtClean="0"/>
              <a:t>). </a:t>
            </a:r>
          </a:p>
          <a:p>
            <a:pPr eaLnBrk="1" hangingPunct="1"/>
            <a:r>
              <a:rPr lang="hr-HR" smtClean="0"/>
              <a:t>Iako su sadržaji prozora različiti, </a:t>
            </a:r>
            <a:r>
              <a:rPr lang="hr-HR" smtClean="0">
                <a:solidFill>
                  <a:schemeClr val="hlink"/>
                </a:solidFill>
              </a:rPr>
              <a:t>svi prozori</a:t>
            </a:r>
            <a:r>
              <a:rPr lang="hr-HR" smtClean="0"/>
              <a:t> imaju </a:t>
            </a:r>
            <a:r>
              <a:rPr lang="hr-HR" smtClean="0">
                <a:solidFill>
                  <a:schemeClr val="hlink"/>
                </a:solidFill>
              </a:rPr>
              <a:t>nekoliko zajedničkih dijelova</a:t>
            </a:r>
            <a:r>
              <a:rPr lang="hr-HR" smtClean="0"/>
              <a:t>.</a:t>
            </a:r>
          </a:p>
        </p:txBody>
      </p:sp>
      <p:pic>
        <p:nvPicPr>
          <p:cNvPr id="4102" name="Picture 4" descr="OWV_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3789363"/>
            <a:ext cx="36099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22531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35699A-8AF2-4B7F-A8EA-458E27FEB0A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Adresna traka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60575"/>
            <a:ext cx="7632700" cy="1728788"/>
          </a:xfrm>
        </p:spPr>
        <p:txBody>
          <a:bodyPr/>
          <a:lstStyle/>
          <a:p>
            <a:r>
              <a:rPr lang="hr-HR" sz="2200" smtClean="0"/>
              <a:t>Iz staze se vidi da je objekt smješten </a:t>
            </a:r>
            <a:r>
              <a:rPr lang="hr-HR" sz="2200" smtClean="0">
                <a:solidFill>
                  <a:schemeClr val="hlink"/>
                </a:solidFill>
              </a:rPr>
              <a:t>na disku C:</a:t>
            </a:r>
          </a:p>
          <a:p>
            <a:r>
              <a:rPr lang="hr-HR" sz="2200" smtClean="0"/>
              <a:t>Znak </a:t>
            </a:r>
            <a:r>
              <a:rPr lang="hr-HR" sz="2200" b="1" smtClean="0">
                <a:solidFill>
                  <a:schemeClr val="hlink"/>
                </a:solidFill>
              </a:rPr>
              <a:t>\ </a:t>
            </a:r>
            <a:r>
              <a:rPr lang="hr-HR" sz="2200" smtClean="0"/>
              <a:t>označava </a:t>
            </a:r>
            <a:r>
              <a:rPr lang="hr-HR" sz="2200" smtClean="0">
                <a:solidFill>
                  <a:schemeClr val="hlink"/>
                </a:solidFill>
              </a:rPr>
              <a:t>prijelaz u podmapu.</a:t>
            </a:r>
          </a:p>
        </p:txBody>
      </p:sp>
      <p:pic>
        <p:nvPicPr>
          <p:cNvPr id="22534" name="Picture 5" descr="s68"/>
          <p:cNvPicPr>
            <a:picLocks noChangeAspect="1" noChangeArrowheads="1"/>
          </p:cNvPicPr>
          <p:nvPr/>
        </p:nvPicPr>
        <p:blipFill>
          <a:blip r:embed="rId2" cstate="print"/>
          <a:srcRect l="14551" t="74132"/>
          <a:stretch>
            <a:fillRect/>
          </a:stretch>
        </p:blipFill>
        <p:spPr bwMode="auto">
          <a:xfrm>
            <a:off x="684213" y="1196975"/>
            <a:ext cx="74168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 descr="s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3213100"/>
            <a:ext cx="23368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539750" y="3284538"/>
            <a:ext cx="56896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1325" indent="-441325" eaLnBrk="0" hangingPunct="0">
              <a:lnSpc>
                <a:spcPct val="125000"/>
              </a:lnSpc>
              <a:spcAft>
                <a:spcPct val="40000"/>
              </a:spcAft>
              <a:buClr>
                <a:schemeClr val="hlink"/>
              </a:buClr>
              <a:buFont typeface="Wingdings" pitchFamily="2" charset="2"/>
              <a:buChar char="n"/>
            </a:pPr>
            <a:r>
              <a:rPr lang="hr-HR" sz="2000"/>
              <a:t>Stoga se može vidjeti da se mapa </a:t>
            </a:r>
            <a:r>
              <a:rPr lang="hr-HR" sz="2000">
                <a:solidFill>
                  <a:schemeClr val="hlink"/>
                </a:solidFill>
              </a:rPr>
              <a:t>Ucenik_1</a:t>
            </a:r>
            <a:r>
              <a:rPr lang="hr-HR" sz="2000"/>
              <a:t> nalazi u mapi </a:t>
            </a:r>
            <a:r>
              <a:rPr lang="hr-HR" sz="2000">
                <a:solidFill>
                  <a:schemeClr val="hlink"/>
                </a:solidFill>
              </a:rPr>
              <a:t>Prvi_razred</a:t>
            </a:r>
            <a:r>
              <a:rPr lang="hr-HR" sz="2000"/>
              <a:t>, ova pak u mapi </a:t>
            </a:r>
            <a:r>
              <a:rPr lang="hr-HR" sz="2000">
                <a:solidFill>
                  <a:schemeClr val="hlink"/>
                </a:solidFill>
              </a:rPr>
              <a:t>Skola</a:t>
            </a:r>
            <a:r>
              <a:rPr lang="hr-HR" sz="2000"/>
              <a:t>, </a:t>
            </a:r>
            <a:r>
              <a:rPr lang="hr-HR" sz="2000">
                <a:solidFill>
                  <a:schemeClr val="hlink"/>
                </a:solidFill>
              </a:rPr>
              <a:t>Skola</a:t>
            </a:r>
            <a:r>
              <a:rPr lang="hr-HR" sz="2000"/>
              <a:t> u mapi </a:t>
            </a:r>
            <a:r>
              <a:rPr lang="hr-HR" sz="2000">
                <a:solidFill>
                  <a:schemeClr val="hlink"/>
                </a:solidFill>
              </a:rPr>
              <a:t>Za_Win</a:t>
            </a:r>
            <a:r>
              <a:rPr lang="hr-HR" sz="2000"/>
              <a:t> koja se nalazi na </a:t>
            </a:r>
            <a:r>
              <a:rPr lang="hr-HR" sz="2000">
                <a:solidFill>
                  <a:schemeClr val="hlink"/>
                </a:solidFill>
              </a:rPr>
              <a:t>Radnoj površini</a:t>
            </a:r>
            <a:r>
              <a:rPr lang="hr-HR" sz="2000"/>
              <a:t> (</a:t>
            </a:r>
            <a:r>
              <a:rPr lang="hr-HR" sz="2000">
                <a:solidFill>
                  <a:schemeClr val="hlink"/>
                </a:solidFill>
              </a:rPr>
              <a:t>Desktop</a:t>
            </a:r>
            <a:r>
              <a:rPr lang="hr-HR" sz="2000"/>
              <a:t>). Mapa </a:t>
            </a:r>
            <a:r>
              <a:rPr lang="hr-HR" sz="2000">
                <a:solidFill>
                  <a:schemeClr val="hlink"/>
                </a:solidFill>
              </a:rPr>
              <a:t>Radna površina</a:t>
            </a:r>
            <a:r>
              <a:rPr lang="hr-HR" sz="2000"/>
              <a:t> je unutar mape korisničkog računa </a:t>
            </a:r>
            <a:r>
              <a:rPr lang="hr-HR" sz="2000">
                <a:solidFill>
                  <a:schemeClr val="hlink"/>
                </a:solidFill>
              </a:rPr>
              <a:t>Sanda</a:t>
            </a:r>
            <a:r>
              <a:rPr lang="hr-HR" sz="2000"/>
              <a:t> koji je podmapa mape </a:t>
            </a:r>
            <a:r>
              <a:rPr lang="hr-HR" sz="2000">
                <a:solidFill>
                  <a:schemeClr val="hlink"/>
                </a:solidFill>
              </a:rPr>
              <a:t>Korisnici</a:t>
            </a:r>
            <a:r>
              <a:rPr lang="hr-HR" sz="2000"/>
              <a:t> (</a:t>
            </a:r>
            <a:r>
              <a:rPr lang="hr-HR" sz="2000">
                <a:solidFill>
                  <a:schemeClr val="hlink"/>
                </a:solidFill>
              </a:rPr>
              <a:t>Users</a:t>
            </a:r>
            <a:r>
              <a:rPr lang="hr-HR" sz="2000"/>
              <a:t>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23555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7BE862-D829-4C72-9588-58F15526491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Adresna traka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mtClean="0"/>
              <a:t>Za prijelaz iz prikaza 1 u prikaz 2 potrebno je </a:t>
            </a:r>
            <a:r>
              <a:rPr lang="hr-HR" smtClean="0">
                <a:solidFill>
                  <a:schemeClr val="hlink"/>
                </a:solidFill>
              </a:rPr>
              <a:t>kliknuti mišem unutar adresne trake</a:t>
            </a:r>
            <a:r>
              <a:rPr lang="hr-HR" smtClean="0"/>
              <a:t>.</a:t>
            </a:r>
          </a:p>
          <a:p>
            <a:endParaRPr lang="hr-HR" smtClean="0"/>
          </a:p>
          <a:p>
            <a:endParaRPr lang="hr-HR" smtClean="0"/>
          </a:p>
          <a:p>
            <a:endParaRPr lang="hr-HR" smtClean="0"/>
          </a:p>
          <a:p>
            <a:r>
              <a:rPr lang="hr-HR" smtClean="0"/>
              <a:t>Za povratak u prikaz 1 treba kliknuti </a:t>
            </a:r>
            <a:r>
              <a:rPr lang="hr-HR" smtClean="0">
                <a:solidFill>
                  <a:schemeClr val="hlink"/>
                </a:solidFill>
              </a:rPr>
              <a:t>u okvir popisa</a:t>
            </a:r>
            <a:r>
              <a:rPr lang="hr-HR" smtClean="0"/>
              <a:t> </a:t>
            </a:r>
            <a:r>
              <a:rPr lang="hr-HR" smtClean="0">
                <a:solidFill>
                  <a:schemeClr val="hlink"/>
                </a:solidFill>
              </a:rPr>
              <a:t>sadržaja odabrane mape</a:t>
            </a:r>
            <a:r>
              <a:rPr lang="hr-HR" smtClean="0"/>
              <a:t>.</a:t>
            </a:r>
          </a:p>
        </p:txBody>
      </p:sp>
      <p:grpSp>
        <p:nvGrpSpPr>
          <p:cNvPr id="23558" name="Group 5"/>
          <p:cNvGrpSpPr>
            <a:grpSpLocks/>
          </p:cNvGrpSpPr>
          <p:nvPr/>
        </p:nvGrpSpPr>
        <p:grpSpPr bwMode="auto">
          <a:xfrm>
            <a:off x="1692275" y="2781300"/>
            <a:ext cx="5256213" cy="1368425"/>
            <a:chOff x="839" y="1752"/>
            <a:chExt cx="4082" cy="1094"/>
          </a:xfrm>
        </p:grpSpPr>
        <p:pic>
          <p:nvPicPr>
            <p:cNvPr id="23561" name="Picture 6" descr="s6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9" y="1752"/>
              <a:ext cx="4082" cy="1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2" name="AutoShape 7"/>
            <p:cNvSpPr>
              <a:spLocks noChangeArrowheads="1"/>
            </p:cNvSpPr>
            <p:nvPr/>
          </p:nvSpPr>
          <p:spPr bwMode="auto">
            <a:xfrm>
              <a:off x="1474" y="2614"/>
              <a:ext cx="3402" cy="18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3563" name="AutoShape 8"/>
            <p:cNvSpPr>
              <a:spLocks noChangeArrowheads="1"/>
            </p:cNvSpPr>
            <p:nvPr/>
          </p:nvSpPr>
          <p:spPr bwMode="auto">
            <a:xfrm>
              <a:off x="1565" y="2024"/>
              <a:ext cx="2630" cy="22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6011863" y="2852738"/>
            <a:ext cx="358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6732588" y="3429000"/>
            <a:ext cx="358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b="1">
                <a:solidFill>
                  <a:srgbClr val="FF3300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24579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21FF2B-DEFC-480A-AE19-3994C2D93A54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chemeClr val="bg2"/>
                </a:solidFill>
              </a:rPr>
              <a:t>Adresna traka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Vježba 18.</a:t>
            </a:r>
          </a:p>
          <a:p>
            <a:pPr eaLnBrk="1" hangingPunct="1">
              <a:defRPr/>
            </a:pP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Koristeći prozor mape </a:t>
            </a:r>
            <a:r>
              <a:rPr lang="hr-HR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 Win</a:t>
            </a: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naučiti rukovati adresnom trakom</a:t>
            </a: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eaLnBrk="1" hangingPunct="1">
              <a:defRPr/>
            </a:pP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Pogledati koji se objekti nalaze </a:t>
            </a:r>
            <a:r>
              <a:rPr lang="hr-HR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 istoj razini kao i mapa Za Win</a:t>
            </a: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uočiti njene </a:t>
            </a:r>
            <a:r>
              <a:rPr lang="hr-HR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podmape</a:t>
            </a: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Odabrati podmapu </a:t>
            </a:r>
            <a:r>
              <a:rPr lang="hr-HR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Skola</a:t>
            </a: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eaLnBrk="1" hangingPunct="1">
              <a:defRPr/>
            </a:pP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</a:t>
            </a:r>
            <a:r>
              <a:rPr lang="hr-HR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Skola</a:t>
            </a: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ima podmape, prijeći u </a:t>
            </a:r>
            <a:r>
              <a:rPr lang="hr-HR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Prvi_razred</a:t>
            </a: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pogledati sadržaj, </a:t>
            </a:r>
            <a:r>
              <a:rPr lang="hr-HR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odabrati</a:t>
            </a: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podmapu </a:t>
            </a:r>
            <a:r>
              <a:rPr lang="hr-HR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Ucenik_2</a:t>
            </a: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24582" name="Picture 4" descr="j0299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188913"/>
            <a:ext cx="657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25603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ED7977-D507-4E0D-BFD2-21FCACF4A21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Gumbi Naprijed, Natrag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634288" cy="2405063"/>
          </a:xfrm>
        </p:spPr>
        <p:txBody>
          <a:bodyPr/>
          <a:lstStyle/>
          <a:p>
            <a:pPr eaLnBrk="1" hangingPunct="1"/>
            <a:r>
              <a:rPr lang="hr-HR" smtClean="0"/>
              <a:t>Gumbi </a:t>
            </a:r>
            <a:r>
              <a:rPr lang="hr-HR" smtClean="0">
                <a:solidFill>
                  <a:schemeClr val="hlink"/>
                </a:solidFill>
              </a:rPr>
              <a:t>Naprijed</a:t>
            </a:r>
            <a:r>
              <a:rPr lang="hr-HR" smtClean="0"/>
              <a:t>, </a:t>
            </a:r>
            <a:r>
              <a:rPr lang="hr-HR" smtClean="0">
                <a:solidFill>
                  <a:schemeClr val="hlink"/>
                </a:solidFill>
              </a:rPr>
              <a:t>Natrag </a:t>
            </a:r>
            <a:r>
              <a:rPr lang="hr-HR" smtClean="0"/>
              <a:t>omogućuju </a:t>
            </a:r>
            <a:r>
              <a:rPr lang="hr-HR" smtClean="0">
                <a:solidFill>
                  <a:schemeClr val="hlink"/>
                </a:solidFill>
              </a:rPr>
              <a:t>kretanje do mjesta koja su prethodno otvarana</a:t>
            </a:r>
            <a:r>
              <a:rPr lang="hr-HR" smtClean="0"/>
              <a:t>, a da se prozor ne zatvori. Gumbi djeluju suglasno s aktivnostima u adresnoj traci.</a:t>
            </a:r>
          </a:p>
        </p:txBody>
      </p:sp>
      <p:grpSp>
        <p:nvGrpSpPr>
          <p:cNvPr id="25606" name="Group 7"/>
          <p:cNvGrpSpPr>
            <a:grpSpLocks/>
          </p:cNvGrpSpPr>
          <p:nvPr/>
        </p:nvGrpSpPr>
        <p:grpSpPr bwMode="auto">
          <a:xfrm>
            <a:off x="2700338" y="3789363"/>
            <a:ext cx="3671887" cy="1069975"/>
            <a:chOff x="1701" y="2251"/>
            <a:chExt cx="2313" cy="674"/>
          </a:xfrm>
        </p:grpSpPr>
        <p:pic>
          <p:nvPicPr>
            <p:cNvPr id="25607" name="Picture 5" descr="OWV_23"/>
            <p:cNvPicPr>
              <a:picLocks noChangeAspect="1" noChangeArrowheads="1"/>
            </p:cNvPicPr>
            <p:nvPr/>
          </p:nvPicPr>
          <p:blipFill>
            <a:blip r:embed="rId3" cstate="print"/>
            <a:srcRect r="47842" b="40637"/>
            <a:stretch>
              <a:fillRect/>
            </a:stretch>
          </p:blipFill>
          <p:spPr bwMode="auto">
            <a:xfrm>
              <a:off x="1701" y="2251"/>
              <a:ext cx="2313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8" name="AutoShape 6"/>
            <p:cNvSpPr>
              <a:spLocks noChangeArrowheads="1"/>
            </p:cNvSpPr>
            <p:nvPr/>
          </p:nvSpPr>
          <p:spPr bwMode="auto">
            <a:xfrm>
              <a:off x="1791" y="2251"/>
              <a:ext cx="771" cy="40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26627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73D07A-BF86-42BC-B389-A38FF791CAA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chemeClr val="bg2"/>
                </a:solidFill>
              </a:rPr>
              <a:t>Nedavno posjećena mjesta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Vježba 19.</a:t>
            </a:r>
          </a:p>
          <a:p>
            <a:pPr eaLnBrk="1" hangingPunct="1">
              <a:defRPr/>
            </a:pP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Iz mape </a:t>
            </a:r>
            <a:r>
              <a:rPr lang="hr-HR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Ucenik_2</a:t>
            </a: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prijeći u mapu </a:t>
            </a:r>
            <a:r>
              <a:rPr lang="hr-HR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Treci_razred</a:t>
            </a: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eaLnBrk="1" hangingPunct="1">
              <a:defRPr/>
            </a:pP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Koristiti gumb </a:t>
            </a:r>
            <a:r>
              <a:rPr lang="hr-HR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Natrag</a:t>
            </a: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 se vratiti na mapu </a:t>
            </a:r>
            <a:r>
              <a:rPr lang="hr-HR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Ucenik_2</a:t>
            </a: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Aktivan postaje i gumb </a:t>
            </a:r>
            <a:r>
              <a:rPr lang="hr-HR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Naprijed</a:t>
            </a: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koji omogućava vraćanje na </a:t>
            </a:r>
            <a:r>
              <a:rPr lang="hr-HR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Treci _razred</a:t>
            </a: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hr-HR" smtClean="0"/>
          </a:p>
        </p:txBody>
      </p:sp>
      <p:pic>
        <p:nvPicPr>
          <p:cNvPr id="26630" name="Picture 4" descr="j0299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188913"/>
            <a:ext cx="657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27651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C5313B-4860-43F4-AB85-9ECB2F58E50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Alatna traka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1971675"/>
          </a:xfrm>
        </p:spPr>
        <p:txBody>
          <a:bodyPr/>
          <a:lstStyle/>
          <a:p>
            <a:pPr eaLnBrk="1" hangingPunct="1"/>
            <a:r>
              <a:rPr lang="hr-HR" smtClean="0"/>
              <a:t>Ovisno o tom </a:t>
            </a:r>
            <a:r>
              <a:rPr lang="hr-HR" smtClean="0">
                <a:solidFill>
                  <a:schemeClr val="hlink"/>
                </a:solidFill>
              </a:rPr>
              <a:t>koja se vrsta objekta označi</a:t>
            </a:r>
            <a:r>
              <a:rPr lang="hr-HR" smtClean="0"/>
              <a:t>, alatna traka </a:t>
            </a:r>
            <a:r>
              <a:rPr lang="hr-HR" smtClean="0">
                <a:solidFill>
                  <a:schemeClr val="hlink"/>
                </a:solidFill>
              </a:rPr>
              <a:t>sadrži dostupne naredbe.</a:t>
            </a:r>
            <a:r>
              <a:rPr lang="hr-HR" smtClean="0"/>
              <a:t> Omogućava npr.: organiziranje prikaza, promjenu prikaza objekata, kopiranje objekata na optički medij, i dr.</a:t>
            </a:r>
            <a:r>
              <a:rPr lang="en-US" smtClean="0"/>
              <a:t> </a:t>
            </a:r>
            <a:endParaRPr lang="hr-HR" smtClean="0"/>
          </a:p>
        </p:txBody>
      </p:sp>
      <p:pic>
        <p:nvPicPr>
          <p:cNvPr id="27654" name="Picture 8" descr="s39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611188" y="3644900"/>
            <a:ext cx="78486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AutoShape 9"/>
          <p:cNvSpPr>
            <a:spLocks noChangeArrowheads="1"/>
          </p:cNvSpPr>
          <p:nvPr/>
        </p:nvSpPr>
        <p:spPr bwMode="auto">
          <a:xfrm>
            <a:off x="649288" y="3694113"/>
            <a:ext cx="7667625" cy="3111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7656" name="AutoShape 10"/>
          <p:cNvSpPr>
            <a:spLocks noChangeArrowheads="1"/>
          </p:cNvSpPr>
          <p:nvPr/>
        </p:nvSpPr>
        <p:spPr bwMode="auto">
          <a:xfrm>
            <a:off x="3035300" y="4089400"/>
            <a:ext cx="815975" cy="9239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28675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3D8F8C-0B48-4F2A-BA92-48ED7D3FAE4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chemeClr val="bg2"/>
                </a:solidFill>
              </a:rPr>
              <a:t>Alatna traka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Vježba 20.</a:t>
            </a:r>
          </a:p>
          <a:p>
            <a:pPr eaLnBrk="1" hangingPunct="1">
              <a:defRPr/>
            </a:pPr>
            <a:r>
              <a:rPr lang="hr-HR" smtClean="0"/>
              <a:t>Otvoriti mapu</a:t>
            </a:r>
            <a:r>
              <a:rPr lang="hr-HR" smtClean="0">
                <a:solidFill>
                  <a:srgbClr val="FFCC66"/>
                </a:solidFill>
              </a:rPr>
              <a:t> Za Win. Označivati objekt po objekt </a:t>
            </a:r>
            <a:r>
              <a:rPr lang="hr-HR" smtClean="0"/>
              <a:t>pa </a:t>
            </a:r>
            <a:r>
              <a:rPr lang="hr-HR" smtClean="0">
                <a:solidFill>
                  <a:srgbClr val="FFCC66"/>
                </a:solidFill>
              </a:rPr>
              <a:t>pratiti promjene ponuda naredbi </a:t>
            </a:r>
            <a:r>
              <a:rPr lang="hr-HR" smtClean="0"/>
              <a:t>koje se događaju u alatnoj traci.</a:t>
            </a:r>
          </a:p>
        </p:txBody>
      </p:sp>
      <p:pic>
        <p:nvPicPr>
          <p:cNvPr id="28678" name="Picture 4" descr="j0299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188913"/>
            <a:ext cx="657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29699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19C9F5-4350-45B0-A773-0150127A2E45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Traka izbornika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94650" cy="4419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hr-HR" smtClean="0"/>
              <a:t>U prozoru mape moguće je prikazati i </a:t>
            </a:r>
            <a:r>
              <a:rPr lang="hr-HR" smtClean="0">
                <a:solidFill>
                  <a:schemeClr val="hlink"/>
                </a:solidFill>
              </a:rPr>
              <a:t>traku izbornika</a:t>
            </a:r>
            <a:r>
              <a:rPr lang="hr-HR" smtClean="0"/>
              <a:t>.</a:t>
            </a:r>
          </a:p>
          <a:p>
            <a:pPr>
              <a:lnSpc>
                <a:spcPct val="110000"/>
              </a:lnSpc>
            </a:pPr>
            <a:endParaRPr lang="hr-HR" smtClean="0"/>
          </a:p>
          <a:p>
            <a:pPr>
              <a:lnSpc>
                <a:spcPct val="110000"/>
              </a:lnSpc>
            </a:pPr>
            <a:endParaRPr lang="hr-HR" smtClean="0"/>
          </a:p>
          <a:p>
            <a:pPr>
              <a:lnSpc>
                <a:spcPct val="110000"/>
              </a:lnSpc>
            </a:pPr>
            <a:endParaRPr lang="hr-HR" sz="2000" smtClean="0"/>
          </a:p>
          <a:p>
            <a:pPr>
              <a:lnSpc>
                <a:spcPct val="110000"/>
              </a:lnSpc>
            </a:pPr>
            <a:r>
              <a:rPr lang="hr-HR" smtClean="0"/>
              <a:t>Potrebno je birati:</a:t>
            </a:r>
          </a:p>
          <a:p>
            <a:pPr marL="900113" lvl="1" indent="-279400">
              <a:lnSpc>
                <a:spcPct val="110000"/>
              </a:lnSpc>
            </a:pPr>
            <a:r>
              <a:rPr lang="hr-HR" smtClean="0">
                <a:solidFill>
                  <a:schemeClr val="hlink"/>
                </a:solidFill>
              </a:rPr>
              <a:t>Organiziraj</a:t>
            </a:r>
            <a:r>
              <a:rPr lang="hr-HR" smtClean="0"/>
              <a:t>,</a:t>
            </a:r>
          </a:p>
          <a:p>
            <a:pPr marL="900113" lvl="1" indent="-279400">
              <a:lnSpc>
                <a:spcPct val="110000"/>
              </a:lnSpc>
            </a:pPr>
            <a:r>
              <a:rPr lang="hr-HR" smtClean="0">
                <a:solidFill>
                  <a:schemeClr val="hlink"/>
                </a:solidFill>
              </a:rPr>
              <a:t>Izgled</a:t>
            </a:r>
            <a:r>
              <a:rPr lang="hr-HR" smtClean="0"/>
              <a:t>,</a:t>
            </a:r>
          </a:p>
          <a:p>
            <a:pPr marL="900113" lvl="1" indent="-279400">
              <a:lnSpc>
                <a:spcPct val="110000"/>
              </a:lnSpc>
            </a:pPr>
            <a:r>
              <a:rPr lang="hr-HR" smtClean="0">
                <a:solidFill>
                  <a:schemeClr val="hlink"/>
                </a:solidFill>
              </a:rPr>
              <a:t>Traka izbornika</a:t>
            </a:r>
            <a:r>
              <a:rPr lang="hr-HR" smtClean="0"/>
              <a:t>.</a:t>
            </a:r>
          </a:p>
        </p:txBody>
      </p:sp>
      <p:pic>
        <p:nvPicPr>
          <p:cNvPr id="29702" name="Picture 4" descr="s47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4140200" y="2349500"/>
            <a:ext cx="4191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AutoShape 5"/>
          <p:cNvSpPr>
            <a:spLocks noChangeArrowheads="1"/>
          </p:cNvSpPr>
          <p:nvPr/>
        </p:nvSpPr>
        <p:spPr bwMode="auto">
          <a:xfrm>
            <a:off x="6659563" y="4868863"/>
            <a:ext cx="1657350" cy="2603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9704" name="AutoShape 6"/>
          <p:cNvSpPr>
            <a:spLocks noChangeArrowheads="1"/>
          </p:cNvSpPr>
          <p:nvPr/>
        </p:nvSpPr>
        <p:spPr bwMode="auto">
          <a:xfrm>
            <a:off x="4211638" y="4868863"/>
            <a:ext cx="2420937" cy="2524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9705" name="AutoShape 7"/>
          <p:cNvSpPr>
            <a:spLocks noChangeArrowheads="1"/>
          </p:cNvSpPr>
          <p:nvPr/>
        </p:nvSpPr>
        <p:spPr bwMode="auto">
          <a:xfrm>
            <a:off x="4140200" y="3035300"/>
            <a:ext cx="1008063" cy="2492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pic>
        <p:nvPicPr>
          <p:cNvPr id="29706" name="Picture 8" descr="s47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 r="34697" b="79982"/>
          <a:stretch>
            <a:fillRect/>
          </a:stretch>
        </p:blipFill>
        <p:spPr bwMode="auto">
          <a:xfrm>
            <a:off x="611188" y="2420938"/>
            <a:ext cx="33115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AutoShape 9"/>
          <p:cNvSpPr>
            <a:spLocks noChangeArrowheads="1"/>
          </p:cNvSpPr>
          <p:nvPr/>
        </p:nvSpPr>
        <p:spPr bwMode="auto">
          <a:xfrm>
            <a:off x="611188" y="2924175"/>
            <a:ext cx="3313112" cy="2889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9708" name="Text Box 10"/>
          <p:cNvSpPr txBox="1">
            <a:spLocks noChangeArrowheads="1"/>
          </p:cNvSpPr>
          <p:nvPr/>
        </p:nvSpPr>
        <p:spPr bwMode="auto">
          <a:xfrm>
            <a:off x="5075238" y="3082925"/>
            <a:ext cx="360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29709" name="Text Box 11"/>
          <p:cNvSpPr txBox="1">
            <a:spLocks noChangeArrowheads="1"/>
          </p:cNvSpPr>
          <p:nvPr/>
        </p:nvSpPr>
        <p:spPr bwMode="auto">
          <a:xfrm>
            <a:off x="6156325" y="4437063"/>
            <a:ext cx="360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9710" name="Text Box 12"/>
          <p:cNvSpPr txBox="1">
            <a:spLocks noChangeArrowheads="1"/>
          </p:cNvSpPr>
          <p:nvPr/>
        </p:nvSpPr>
        <p:spPr bwMode="auto">
          <a:xfrm>
            <a:off x="7812088" y="4437063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b="1">
                <a:solidFill>
                  <a:srgbClr val="FF33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30723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F239E4-E07E-4015-A491-A6236585DB3B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Alatna traka - Prikazi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394200" cy="4419600"/>
          </a:xfrm>
        </p:spPr>
        <p:txBody>
          <a:bodyPr/>
          <a:lstStyle/>
          <a:p>
            <a:pPr eaLnBrk="1" hangingPunct="1"/>
            <a:r>
              <a:rPr lang="hr-HR" smtClean="0"/>
              <a:t>Naredbom </a:t>
            </a:r>
            <a:r>
              <a:rPr lang="hr-HR" smtClean="0">
                <a:solidFill>
                  <a:schemeClr val="hlink"/>
                </a:solidFill>
              </a:rPr>
              <a:t>Promijenite prikaz </a:t>
            </a:r>
            <a:r>
              <a:rPr lang="hr-HR" smtClean="0"/>
              <a:t>moguće je </a:t>
            </a:r>
            <a:r>
              <a:rPr lang="hr-HR" smtClean="0">
                <a:solidFill>
                  <a:schemeClr val="hlink"/>
                </a:solidFill>
              </a:rPr>
              <a:t>promijeniti način </a:t>
            </a:r>
            <a:br>
              <a:rPr lang="hr-HR" smtClean="0">
                <a:solidFill>
                  <a:schemeClr val="hlink"/>
                </a:solidFill>
              </a:rPr>
            </a:br>
            <a:r>
              <a:rPr lang="hr-HR" smtClean="0">
                <a:solidFill>
                  <a:schemeClr val="hlink"/>
                </a:solidFill>
              </a:rPr>
              <a:t>prikaza sadržaja prozora</a:t>
            </a:r>
            <a:r>
              <a:rPr lang="hr-HR" smtClean="0"/>
              <a:t>. </a:t>
            </a:r>
          </a:p>
          <a:p>
            <a:pPr eaLnBrk="1" hangingPunct="1"/>
            <a:r>
              <a:rPr lang="hr-HR" smtClean="0"/>
              <a:t>Razlikuju se prikazi u obliku </a:t>
            </a:r>
            <a:r>
              <a:rPr lang="hr-HR" smtClean="0">
                <a:solidFill>
                  <a:schemeClr val="hlink"/>
                </a:solidFill>
              </a:rPr>
              <a:t>vrlo velikih</a:t>
            </a:r>
            <a:r>
              <a:rPr lang="hr-HR" smtClean="0"/>
              <a:t>, </a:t>
            </a:r>
            <a:r>
              <a:rPr lang="hr-HR" smtClean="0">
                <a:solidFill>
                  <a:schemeClr val="hlink"/>
                </a:solidFill>
              </a:rPr>
              <a:t>velikih</a:t>
            </a:r>
            <a:r>
              <a:rPr lang="hr-HR" smtClean="0"/>
              <a:t>, </a:t>
            </a:r>
            <a:r>
              <a:rPr lang="hr-HR" smtClean="0">
                <a:solidFill>
                  <a:schemeClr val="hlink"/>
                </a:solidFill>
              </a:rPr>
              <a:t>srednjih</a:t>
            </a:r>
            <a:r>
              <a:rPr lang="hr-HR" smtClean="0"/>
              <a:t> i </a:t>
            </a:r>
            <a:r>
              <a:rPr lang="hr-HR" smtClean="0">
                <a:solidFill>
                  <a:schemeClr val="hlink"/>
                </a:solidFill>
              </a:rPr>
              <a:t>malih ikona</a:t>
            </a:r>
            <a:r>
              <a:rPr lang="hr-HR" smtClean="0"/>
              <a:t>, u obliku </a:t>
            </a:r>
            <a:r>
              <a:rPr lang="hr-HR" smtClean="0">
                <a:solidFill>
                  <a:schemeClr val="hlink"/>
                </a:solidFill>
              </a:rPr>
              <a:t>popisa</a:t>
            </a:r>
            <a:r>
              <a:rPr lang="hr-HR" smtClean="0"/>
              <a:t>, </a:t>
            </a:r>
            <a:r>
              <a:rPr lang="hr-HR" smtClean="0">
                <a:solidFill>
                  <a:schemeClr val="hlink"/>
                </a:solidFill>
              </a:rPr>
              <a:t>detalja</a:t>
            </a:r>
            <a:r>
              <a:rPr lang="hr-HR" smtClean="0"/>
              <a:t>, </a:t>
            </a:r>
            <a:r>
              <a:rPr lang="hr-HR" smtClean="0">
                <a:solidFill>
                  <a:schemeClr val="hlink"/>
                </a:solidFill>
              </a:rPr>
              <a:t>pločica i sadržaja</a:t>
            </a:r>
            <a:r>
              <a:rPr lang="hr-HR" smtClean="0"/>
              <a:t>.</a:t>
            </a:r>
          </a:p>
        </p:txBody>
      </p:sp>
      <p:pic>
        <p:nvPicPr>
          <p:cNvPr id="30726" name="Picture 9" descr="s42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5651500" y="1700213"/>
            <a:ext cx="27162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0" descr="s43"/>
          <p:cNvPicPr>
            <a:picLocks noChangeAspect="1" noChangeArrowheads="1"/>
          </p:cNvPicPr>
          <p:nvPr/>
        </p:nvPicPr>
        <p:blipFill>
          <a:blip r:embed="rId4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4284663" y="1989138"/>
            <a:ext cx="2160587" cy="10604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728" name="AutoShape 11"/>
          <p:cNvSpPr>
            <a:spLocks noChangeArrowheads="1"/>
          </p:cNvSpPr>
          <p:nvPr/>
        </p:nvSpPr>
        <p:spPr bwMode="auto">
          <a:xfrm>
            <a:off x="4716463" y="2133600"/>
            <a:ext cx="719137" cy="431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31747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F216E3-9FE2-4D52-BA3A-5C5C489885A6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31748" name="Picture 9" descr="s40c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3348038" y="3860800"/>
            <a:ext cx="4829175" cy="22193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Razni prikazi iste mape</a:t>
            </a:r>
          </a:p>
        </p:txBody>
      </p:sp>
      <p:pic>
        <p:nvPicPr>
          <p:cNvPr id="31750" name="Picture 7" descr="s40a"/>
          <p:cNvPicPr>
            <a:picLocks noChangeAspect="1" noChangeArrowheads="1"/>
          </p:cNvPicPr>
          <p:nvPr/>
        </p:nvPicPr>
        <p:blipFill>
          <a:blip r:embed="rId4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611188" y="2492375"/>
            <a:ext cx="5114925" cy="20669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1751" name="Picture 8" descr="s40b"/>
          <p:cNvPicPr>
            <a:picLocks noChangeAspect="1" noChangeArrowheads="1"/>
          </p:cNvPicPr>
          <p:nvPr/>
        </p:nvPicPr>
        <p:blipFill>
          <a:blip r:embed="rId5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3924300" y="1628775"/>
            <a:ext cx="4772025" cy="23907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" descr="dod_15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39975" y="1844675"/>
            <a:ext cx="5472113" cy="3170238"/>
          </a:xfrm>
          <a:noFill/>
        </p:spPr>
      </p:pic>
      <p:sp>
        <p:nvSpPr>
          <p:cNvPr id="5123" name="AutoShape 7"/>
          <p:cNvSpPr>
            <a:spLocks noChangeArrowheads="1"/>
          </p:cNvSpPr>
          <p:nvPr/>
        </p:nvSpPr>
        <p:spPr bwMode="auto">
          <a:xfrm>
            <a:off x="539750" y="765175"/>
            <a:ext cx="2520950" cy="503238"/>
          </a:xfrm>
          <a:prstGeom prst="wedgeRectCallout">
            <a:avLst>
              <a:gd name="adj1" fmla="val 56171"/>
              <a:gd name="adj2" fmla="val 200157"/>
            </a:avLst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400"/>
              <a:t>Naslovna traka</a:t>
            </a:r>
          </a:p>
        </p:txBody>
      </p:sp>
      <p:sp>
        <p:nvSpPr>
          <p:cNvPr id="5124" name="AutoShape 8"/>
          <p:cNvSpPr>
            <a:spLocks noChangeArrowheads="1"/>
          </p:cNvSpPr>
          <p:nvPr/>
        </p:nvSpPr>
        <p:spPr bwMode="auto">
          <a:xfrm>
            <a:off x="5435600" y="549275"/>
            <a:ext cx="3097213" cy="935038"/>
          </a:xfrm>
          <a:prstGeom prst="wedgeRectCallout">
            <a:avLst>
              <a:gd name="adj1" fmla="val 435"/>
              <a:gd name="adj2" fmla="val 102463"/>
            </a:avLst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400"/>
              <a:t>Gumbi za upravljanje prozorom</a:t>
            </a:r>
          </a:p>
        </p:txBody>
      </p:sp>
      <p:sp>
        <p:nvSpPr>
          <p:cNvPr id="5125" name="AutoShape 9"/>
          <p:cNvSpPr>
            <a:spLocks noChangeArrowheads="1"/>
          </p:cNvSpPr>
          <p:nvPr/>
        </p:nvSpPr>
        <p:spPr bwMode="auto">
          <a:xfrm>
            <a:off x="323850" y="3357563"/>
            <a:ext cx="1582738" cy="863600"/>
          </a:xfrm>
          <a:prstGeom prst="wedgeRectCallout">
            <a:avLst>
              <a:gd name="adj1" fmla="val 102255"/>
              <a:gd name="adj2" fmla="val -148713"/>
            </a:avLst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400"/>
              <a:t>Traka izbornika</a:t>
            </a:r>
          </a:p>
        </p:txBody>
      </p:sp>
      <p:sp>
        <p:nvSpPr>
          <p:cNvPr id="5126" name="AutoShape 10"/>
          <p:cNvSpPr>
            <a:spLocks noChangeArrowheads="1"/>
          </p:cNvSpPr>
          <p:nvPr/>
        </p:nvSpPr>
        <p:spPr bwMode="auto">
          <a:xfrm>
            <a:off x="6948488" y="4005263"/>
            <a:ext cx="1941512" cy="576262"/>
          </a:xfrm>
          <a:prstGeom prst="wedgeRectCallout">
            <a:avLst>
              <a:gd name="adj1" fmla="val -24000"/>
              <a:gd name="adj2" fmla="val -138704"/>
            </a:avLst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400"/>
              <a:t>Klizna traka </a:t>
            </a:r>
          </a:p>
        </p:txBody>
      </p:sp>
      <p:sp>
        <p:nvSpPr>
          <p:cNvPr id="5127" name="AutoShape 11"/>
          <p:cNvSpPr>
            <a:spLocks noChangeArrowheads="1"/>
          </p:cNvSpPr>
          <p:nvPr/>
        </p:nvSpPr>
        <p:spPr bwMode="auto">
          <a:xfrm>
            <a:off x="2843213" y="3141663"/>
            <a:ext cx="2520950" cy="503237"/>
          </a:xfrm>
          <a:prstGeom prst="wedgeRectCallout">
            <a:avLst>
              <a:gd name="adj1" fmla="val -30731"/>
              <a:gd name="adj2" fmla="val -76185"/>
            </a:avLst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400"/>
              <a:t>Radno područje</a:t>
            </a:r>
          </a:p>
        </p:txBody>
      </p:sp>
      <p:sp>
        <p:nvSpPr>
          <p:cNvPr id="5128" name="Text Box 13"/>
          <p:cNvSpPr txBox="1">
            <a:spLocks noChangeArrowheads="1"/>
          </p:cNvSpPr>
          <p:nvPr/>
        </p:nvSpPr>
        <p:spPr bwMode="auto">
          <a:xfrm>
            <a:off x="1071563" y="5589588"/>
            <a:ext cx="78200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hr-HR" sz="2000">
                <a:solidFill>
                  <a:schemeClr val="hlink"/>
                </a:solidFill>
              </a:rPr>
              <a:t>Klizna traka</a:t>
            </a:r>
            <a:r>
              <a:rPr lang="hr-HR" sz="2000"/>
              <a:t> omogućava </a:t>
            </a:r>
            <a:r>
              <a:rPr lang="hr-HR" sz="2000">
                <a:solidFill>
                  <a:schemeClr val="hlink"/>
                </a:solidFill>
              </a:rPr>
              <a:t>kretanje kroz sadržaj objekta,</a:t>
            </a:r>
            <a:r>
              <a:rPr lang="hr-HR" sz="2000"/>
              <a:t> a prikazuje</a:t>
            </a:r>
            <a:br>
              <a:rPr lang="hr-HR" sz="2000"/>
            </a:br>
            <a:r>
              <a:rPr lang="hr-HR" sz="2000"/>
              <a:t>se tek kada je sadržaj objekta veći od okvira radnog područja.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32771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FC8785-87F5-4F11-8C9C-774A8C740C92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Razni prikazi iste mape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033838" cy="3700463"/>
          </a:xfrm>
        </p:spPr>
        <p:txBody>
          <a:bodyPr/>
          <a:lstStyle/>
          <a:p>
            <a:r>
              <a:rPr lang="hr-HR" smtClean="0">
                <a:solidFill>
                  <a:schemeClr val="hlink"/>
                </a:solidFill>
              </a:rPr>
              <a:t>Način prikaza </a:t>
            </a:r>
            <a:r>
              <a:rPr lang="hr-HR" smtClean="0"/>
              <a:t>sadržaja prozora moguće je mijenjati i za to predviđenom naredbom izbornika </a:t>
            </a:r>
            <a:r>
              <a:rPr lang="hr-HR" smtClean="0">
                <a:solidFill>
                  <a:schemeClr val="hlink"/>
                </a:solidFill>
              </a:rPr>
              <a:t>Prikaz </a:t>
            </a:r>
            <a:r>
              <a:rPr lang="hr-HR" smtClean="0"/>
              <a:t>(prethodno uključiti traku izbornika!).</a:t>
            </a:r>
          </a:p>
        </p:txBody>
      </p:sp>
      <p:pic>
        <p:nvPicPr>
          <p:cNvPr id="32774" name="Picture 4" descr="s46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 l="13812" r="37862" b="33745"/>
          <a:stretch>
            <a:fillRect/>
          </a:stretch>
        </p:blipFill>
        <p:spPr bwMode="auto">
          <a:xfrm>
            <a:off x="4859338" y="1628775"/>
            <a:ext cx="289560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AutoShape 5"/>
          <p:cNvSpPr>
            <a:spLocks noChangeArrowheads="1"/>
          </p:cNvSpPr>
          <p:nvPr/>
        </p:nvSpPr>
        <p:spPr bwMode="auto">
          <a:xfrm>
            <a:off x="5003800" y="3068638"/>
            <a:ext cx="1873250" cy="24479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33795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A76E62-189E-4F32-AA1C-6A1AD28CC048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chemeClr val="bg2"/>
                </a:solidFill>
              </a:rPr>
              <a:t>Razni prikazi iste mape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Vježba 21.</a:t>
            </a:r>
          </a:p>
          <a:p>
            <a:pPr eaLnBrk="1" hangingPunct="1">
              <a:defRPr/>
            </a:pPr>
            <a:r>
              <a:rPr lang="hr-HR" smtClean="0">
                <a:solidFill>
                  <a:srgbClr val="FFCC66"/>
                </a:solidFill>
              </a:rPr>
              <a:t>Mijenjati prikaze </a:t>
            </a:r>
            <a:r>
              <a:rPr lang="hr-HR" smtClean="0"/>
              <a:t>mape</a:t>
            </a:r>
            <a:r>
              <a:rPr lang="hr-HR" smtClean="0">
                <a:solidFill>
                  <a:srgbClr val="FFCC66"/>
                </a:solidFill>
              </a:rPr>
              <a:t> Za Win.</a:t>
            </a:r>
          </a:p>
          <a:p>
            <a:pPr eaLnBrk="1" hangingPunct="1">
              <a:defRPr/>
            </a:pPr>
            <a:r>
              <a:rPr lang="hr-HR" smtClean="0">
                <a:solidFill>
                  <a:srgbClr val="FFCC66"/>
                </a:solidFill>
              </a:rPr>
              <a:t>Uočiti značajke </a:t>
            </a:r>
            <a:r>
              <a:rPr lang="hr-HR" smtClean="0"/>
              <a:t>svakog prikaza.</a:t>
            </a:r>
            <a:r>
              <a:rPr lang="hr-HR" smtClean="0">
                <a:solidFill>
                  <a:srgbClr val="FFCC66"/>
                </a:solidFill>
              </a:rPr>
              <a:t> </a:t>
            </a:r>
            <a:endParaRPr lang="hr-HR" smtClean="0"/>
          </a:p>
        </p:txBody>
      </p:sp>
      <p:pic>
        <p:nvPicPr>
          <p:cNvPr id="33798" name="Picture 4" descr="j0299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188913"/>
            <a:ext cx="657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34819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7F0F06-92C0-4F4E-BEEE-6AA97EA698A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Zaglavlja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8750" cy="4419600"/>
          </a:xfrm>
        </p:spPr>
        <p:txBody>
          <a:bodyPr/>
          <a:lstStyle/>
          <a:p>
            <a:r>
              <a:rPr lang="hr-HR" smtClean="0"/>
              <a:t>Ako je mapa prikazana prikazom </a:t>
            </a:r>
            <a:r>
              <a:rPr lang="hr-HR" smtClean="0">
                <a:solidFill>
                  <a:schemeClr val="hlink"/>
                </a:solidFill>
              </a:rPr>
              <a:t>Detalji</a:t>
            </a:r>
            <a:r>
              <a:rPr lang="hr-HR" smtClean="0"/>
              <a:t>, korisniku je dostupna i </a:t>
            </a:r>
            <a:r>
              <a:rPr lang="hr-HR" smtClean="0">
                <a:solidFill>
                  <a:schemeClr val="hlink"/>
                </a:solidFill>
              </a:rPr>
              <a:t>traka Zaglavlja</a:t>
            </a:r>
            <a:r>
              <a:rPr lang="hr-HR" smtClean="0"/>
              <a:t>.</a:t>
            </a:r>
          </a:p>
          <a:p>
            <a:r>
              <a:rPr lang="hr-HR" smtClean="0">
                <a:solidFill>
                  <a:schemeClr val="hlink"/>
                </a:solidFill>
              </a:rPr>
              <a:t>Zaglavlja</a:t>
            </a:r>
            <a:r>
              <a:rPr lang="hr-HR" smtClean="0"/>
              <a:t> pokazuju informacije o objektima kao što su npr.: </a:t>
            </a:r>
            <a:r>
              <a:rPr lang="hr-HR" smtClean="0">
                <a:solidFill>
                  <a:schemeClr val="hlink"/>
                </a:solidFill>
              </a:rPr>
              <a:t>Naziv</a:t>
            </a:r>
            <a:r>
              <a:rPr lang="hr-HR" smtClean="0"/>
              <a:t>, </a:t>
            </a:r>
            <a:r>
              <a:rPr lang="hr-HR" smtClean="0">
                <a:solidFill>
                  <a:schemeClr val="hlink"/>
                </a:solidFill>
              </a:rPr>
              <a:t>Veličina</a:t>
            </a:r>
            <a:r>
              <a:rPr lang="hr-HR" smtClean="0"/>
              <a:t>, </a:t>
            </a:r>
            <a:r>
              <a:rPr lang="hr-HR" smtClean="0">
                <a:solidFill>
                  <a:schemeClr val="hlink"/>
                </a:solidFill>
              </a:rPr>
              <a:t>Tip</a:t>
            </a:r>
            <a:r>
              <a:rPr lang="hr-HR" smtClean="0"/>
              <a:t>, </a:t>
            </a:r>
            <a:r>
              <a:rPr lang="hr-HR" smtClean="0">
                <a:solidFill>
                  <a:schemeClr val="hlink"/>
                </a:solidFill>
              </a:rPr>
              <a:t>Datum izmjene</a:t>
            </a:r>
            <a:r>
              <a:rPr lang="hr-HR" smtClean="0"/>
              <a:t> i dr.</a:t>
            </a:r>
          </a:p>
        </p:txBody>
      </p:sp>
      <p:pic>
        <p:nvPicPr>
          <p:cNvPr id="34822" name="Picture 4" descr="s40a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 b="44673"/>
          <a:stretch>
            <a:fillRect/>
          </a:stretch>
        </p:blipFill>
        <p:spPr bwMode="auto">
          <a:xfrm>
            <a:off x="900113" y="3860800"/>
            <a:ext cx="7416800" cy="16573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4823" name="AutoShape 5"/>
          <p:cNvSpPr>
            <a:spLocks noChangeArrowheads="1"/>
          </p:cNvSpPr>
          <p:nvPr/>
        </p:nvSpPr>
        <p:spPr bwMode="auto">
          <a:xfrm>
            <a:off x="885825" y="3846513"/>
            <a:ext cx="7383463" cy="3968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35843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E1F254-200C-44DF-8D9E-4FFC1BD0C0B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Zaglavlja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10550" cy="2592388"/>
          </a:xfrm>
        </p:spPr>
        <p:txBody>
          <a:bodyPr/>
          <a:lstStyle/>
          <a:p>
            <a:pPr eaLnBrk="1" hangingPunct="1"/>
            <a:r>
              <a:rPr lang="hr-HR" smtClean="0"/>
              <a:t>Zaglavlja su korisna jer osim </a:t>
            </a:r>
            <a:r>
              <a:rPr lang="hr-HR" smtClean="0">
                <a:solidFill>
                  <a:schemeClr val="hlink"/>
                </a:solidFill>
              </a:rPr>
              <a:t>informacija o objektima</a:t>
            </a:r>
            <a:r>
              <a:rPr lang="hr-HR" smtClean="0"/>
              <a:t> </a:t>
            </a:r>
            <a:r>
              <a:rPr lang="hr-HR" smtClean="0">
                <a:solidFill>
                  <a:schemeClr val="hlink"/>
                </a:solidFill>
              </a:rPr>
              <a:t>omogućuju njihovo sortiranje, grupiranje</a:t>
            </a:r>
            <a:r>
              <a:rPr lang="hr-HR" smtClean="0"/>
              <a:t> i </a:t>
            </a:r>
            <a:r>
              <a:rPr lang="hr-HR" smtClean="0">
                <a:solidFill>
                  <a:schemeClr val="hlink"/>
                </a:solidFill>
              </a:rPr>
              <a:t>izdvajanje po odabranom kriteriju</a:t>
            </a:r>
            <a:r>
              <a:rPr lang="hr-HR" smtClean="0"/>
              <a:t>. </a:t>
            </a:r>
          </a:p>
        </p:txBody>
      </p:sp>
      <p:pic>
        <p:nvPicPr>
          <p:cNvPr id="35846" name="Picture 9" descr="s44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395288" y="3213100"/>
            <a:ext cx="82804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AutoShape 10"/>
          <p:cNvSpPr>
            <a:spLocks noChangeArrowheads="1"/>
          </p:cNvSpPr>
          <p:nvPr/>
        </p:nvSpPr>
        <p:spPr bwMode="auto">
          <a:xfrm>
            <a:off x="395288" y="3241675"/>
            <a:ext cx="863600" cy="2159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35848" name="AutoShape 11"/>
          <p:cNvSpPr>
            <a:spLocks noChangeArrowheads="1"/>
          </p:cNvSpPr>
          <p:nvPr/>
        </p:nvSpPr>
        <p:spPr bwMode="auto">
          <a:xfrm>
            <a:off x="1936750" y="3241675"/>
            <a:ext cx="1223963" cy="2159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35849" name="AutoShape 12"/>
          <p:cNvSpPr>
            <a:spLocks noChangeArrowheads="1"/>
          </p:cNvSpPr>
          <p:nvPr/>
        </p:nvSpPr>
        <p:spPr bwMode="auto">
          <a:xfrm>
            <a:off x="4356100" y="3227388"/>
            <a:ext cx="1223963" cy="2159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35850" name="AutoShape 13"/>
          <p:cNvSpPr>
            <a:spLocks noChangeArrowheads="1"/>
          </p:cNvSpPr>
          <p:nvPr/>
        </p:nvSpPr>
        <p:spPr bwMode="auto">
          <a:xfrm>
            <a:off x="6804025" y="3241675"/>
            <a:ext cx="1223963" cy="2159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36867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A3BB87-B0CF-48E8-BF1C-18EE37D6DDE4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Sortiranje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5041900" cy="3557588"/>
          </a:xfrm>
        </p:spPr>
        <p:txBody>
          <a:bodyPr/>
          <a:lstStyle/>
          <a:p>
            <a:pPr eaLnBrk="1" hangingPunct="1"/>
            <a:r>
              <a:rPr lang="hr-HR" smtClean="0"/>
              <a:t>Za sortiranje objekata u npr. </a:t>
            </a:r>
            <a:r>
              <a:rPr lang="hr-HR" smtClean="0">
                <a:solidFill>
                  <a:schemeClr val="hlink"/>
                </a:solidFill>
              </a:rPr>
              <a:t>silaznom smijeru </a:t>
            </a:r>
            <a:r>
              <a:rPr lang="hr-HR" smtClean="0"/>
              <a:t>potrebno je </a:t>
            </a:r>
            <a:r>
              <a:rPr lang="hr-HR" smtClean="0">
                <a:solidFill>
                  <a:schemeClr val="hlink"/>
                </a:solidFill>
              </a:rPr>
              <a:t>kliknuti mišem</a:t>
            </a:r>
            <a:r>
              <a:rPr lang="hr-HR" smtClean="0"/>
              <a:t> u traci Zaglavlje </a:t>
            </a:r>
            <a:r>
              <a:rPr lang="hr-HR" smtClean="0">
                <a:solidFill>
                  <a:schemeClr val="hlink"/>
                </a:solidFill>
              </a:rPr>
              <a:t>na područje željenog kriterija</a:t>
            </a:r>
            <a:r>
              <a:rPr lang="hr-HR" smtClean="0"/>
              <a:t> </a:t>
            </a:r>
            <a:br>
              <a:rPr lang="hr-HR" smtClean="0"/>
            </a:br>
            <a:r>
              <a:rPr lang="hr-HR" smtClean="0"/>
              <a:t>(za sortiranje u suprotnom smijeru treba kliknuti još jednom).</a:t>
            </a: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5508625" y="5300663"/>
            <a:ext cx="30241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200"/>
              <a:t>Sortiranje po kriteriju </a:t>
            </a:r>
            <a:r>
              <a:rPr lang="hr-HR" sz="2200">
                <a:solidFill>
                  <a:schemeClr val="hlink"/>
                </a:solidFill>
              </a:rPr>
              <a:t>Naziv</a:t>
            </a:r>
            <a:r>
              <a:rPr lang="hr-HR" sz="2200"/>
              <a:t>, </a:t>
            </a:r>
            <a:r>
              <a:rPr lang="hr-HR" sz="2200">
                <a:solidFill>
                  <a:schemeClr val="hlink"/>
                </a:solidFill>
              </a:rPr>
              <a:t>silazno</a:t>
            </a:r>
            <a:r>
              <a:rPr lang="hr-HR" sz="2200"/>
              <a:t>.</a:t>
            </a:r>
            <a:r>
              <a:rPr lang="hr-HR" sz="2200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36871" name="Picture 9" descr="s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412875"/>
            <a:ext cx="25336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AutoShape 11"/>
          <p:cNvSpPr>
            <a:spLocks noChangeArrowheads="1"/>
          </p:cNvSpPr>
          <p:nvPr/>
        </p:nvSpPr>
        <p:spPr bwMode="auto">
          <a:xfrm>
            <a:off x="5867400" y="1412875"/>
            <a:ext cx="2520950" cy="431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36873" name="AutoShape 12"/>
          <p:cNvSpPr>
            <a:spLocks noChangeArrowheads="1"/>
          </p:cNvSpPr>
          <p:nvPr/>
        </p:nvSpPr>
        <p:spPr bwMode="auto">
          <a:xfrm>
            <a:off x="7092950" y="1412875"/>
            <a:ext cx="287338" cy="2159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37891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DF70CF-BF60-4D38-8BF3-0313D86405BE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Sortiranje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3213" cy="1108075"/>
          </a:xfrm>
        </p:spPr>
        <p:txBody>
          <a:bodyPr/>
          <a:lstStyle/>
          <a:p>
            <a:r>
              <a:rPr lang="hr-HR" smtClean="0">
                <a:solidFill>
                  <a:schemeClr val="hlink"/>
                </a:solidFill>
              </a:rPr>
              <a:t>Sortirati </a:t>
            </a:r>
            <a:r>
              <a:rPr lang="hr-HR" smtClean="0"/>
              <a:t>je moguće i za to predviđenom naredbom izbornika </a:t>
            </a:r>
            <a:r>
              <a:rPr lang="hr-HR" smtClean="0">
                <a:solidFill>
                  <a:schemeClr val="hlink"/>
                </a:solidFill>
              </a:rPr>
              <a:t>Prikaz </a:t>
            </a:r>
            <a:r>
              <a:rPr lang="hr-HR" smtClean="0"/>
              <a:t>(prethodno uključiti traku izbornika!).</a:t>
            </a:r>
          </a:p>
        </p:txBody>
      </p:sp>
      <p:pic>
        <p:nvPicPr>
          <p:cNvPr id="37894" name="Picture 4" descr="s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781300"/>
            <a:ext cx="5473700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AutoShape 5"/>
          <p:cNvSpPr>
            <a:spLocks noChangeArrowheads="1"/>
          </p:cNvSpPr>
          <p:nvPr/>
        </p:nvSpPr>
        <p:spPr bwMode="auto">
          <a:xfrm>
            <a:off x="2555875" y="3213100"/>
            <a:ext cx="647700" cy="2159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37896" name="AutoShape 6"/>
          <p:cNvSpPr>
            <a:spLocks noChangeArrowheads="1"/>
          </p:cNvSpPr>
          <p:nvPr/>
        </p:nvSpPr>
        <p:spPr bwMode="auto">
          <a:xfrm>
            <a:off x="2987675" y="4149725"/>
            <a:ext cx="1871663" cy="2873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37897" name="AutoShape 7"/>
          <p:cNvSpPr>
            <a:spLocks noChangeArrowheads="1"/>
          </p:cNvSpPr>
          <p:nvPr/>
        </p:nvSpPr>
        <p:spPr bwMode="auto">
          <a:xfrm>
            <a:off x="5076825" y="4149725"/>
            <a:ext cx="2159000" cy="1871663"/>
          </a:xfrm>
          <a:prstGeom prst="roundRect">
            <a:avLst>
              <a:gd name="adj" fmla="val 8991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38915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93DD31-4F34-487D-BA13-6EDBB343FC7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chemeClr val="bg2"/>
                </a:solidFill>
              </a:rPr>
              <a:t>Sortiranje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Vježba 22.</a:t>
            </a:r>
          </a:p>
          <a:p>
            <a:pPr eaLnBrk="1" hangingPunct="1">
              <a:defRPr/>
            </a:pPr>
            <a:r>
              <a:rPr lang="hr-HR" smtClean="0"/>
              <a:t>Sadržaj mape</a:t>
            </a:r>
            <a:r>
              <a:rPr lang="hr-HR" smtClean="0">
                <a:solidFill>
                  <a:srgbClr val="FFCC66"/>
                </a:solidFill>
              </a:rPr>
              <a:t> Za Win sortirati:</a:t>
            </a:r>
          </a:p>
          <a:p>
            <a:pPr lvl="1" eaLnBrk="1" hangingPunct="1">
              <a:defRPr/>
            </a:pPr>
            <a:r>
              <a:rPr lang="hr-HR" smtClean="0"/>
              <a:t>po</a:t>
            </a:r>
            <a:r>
              <a:rPr lang="hr-HR" smtClean="0">
                <a:solidFill>
                  <a:srgbClr val="FFCC66"/>
                </a:solidFill>
              </a:rPr>
              <a:t> Nazivu</a:t>
            </a:r>
            <a:r>
              <a:rPr lang="hr-HR" smtClean="0"/>
              <a:t>,</a:t>
            </a:r>
            <a:r>
              <a:rPr lang="hr-HR" smtClean="0">
                <a:solidFill>
                  <a:srgbClr val="FFCC66"/>
                </a:solidFill>
              </a:rPr>
              <a:t> u silaznom smijeru.</a:t>
            </a:r>
          </a:p>
          <a:p>
            <a:pPr eaLnBrk="1" hangingPunct="1">
              <a:defRPr/>
            </a:pPr>
            <a:r>
              <a:rPr lang="hr-HR" smtClean="0"/>
              <a:t>Nakon toga, </a:t>
            </a:r>
            <a:r>
              <a:rPr lang="hr-HR" smtClean="0">
                <a:solidFill>
                  <a:schemeClr val="hlink"/>
                </a:solidFill>
              </a:rPr>
              <a:t>promijeniti kriterij</a:t>
            </a:r>
            <a:r>
              <a:rPr lang="hr-HR" smtClean="0"/>
              <a:t> sortiranja:</a:t>
            </a:r>
          </a:p>
          <a:p>
            <a:pPr lvl="1" eaLnBrk="1" hangingPunct="1">
              <a:defRPr/>
            </a:pPr>
            <a:r>
              <a:rPr lang="hr-HR" smtClean="0"/>
              <a:t>po </a:t>
            </a:r>
            <a:r>
              <a:rPr lang="hr-HR" smtClean="0">
                <a:solidFill>
                  <a:schemeClr val="hlink"/>
                </a:solidFill>
              </a:rPr>
              <a:t>Veličini</a:t>
            </a:r>
            <a:r>
              <a:rPr lang="hr-HR" smtClean="0"/>
              <a:t>,</a:t>
            </a:r>
            <a:r>
              <a:rPr lang="hr-HR" smtClean="0">
                <a:solidFill>
                  <a:schemeClr val="hlink"/>
                </a:solidFill>
              </a:rPr>
              <a:t> u uzlaznom smijeru</a:t>
            </a:r>
            <a:r>
              <a:rPr lang="hr-HR" smtClean="0"/>
              <a:t>.</a:t>
            </a:r>
          </a:p>
        </p:txBody>
      </p:sp>
      <p:pic>
        <p:nvPicPr>
          <p:cNvPr id="38918" name="Picture 4" descr="j0299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188913"/>
            <a:ext cx="657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39939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289F9E-FBB8-42E4-8610-39C2ADD94828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Filtriranje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1684338"/>
          </a:xfrm>
        </p:spPr>
        <p:txBody>
          <a:bodyPr/>
          <a:lstStyle/>
          <a:p>
            <a:pPr eaLnBrk="1" hangingPunct="1"/>
            <a:r>
              <a:rPr lang="hr-HR" smtClean="0"/>
              <a:t>Za filtriranje objekata trenutno otvorene mape treba u traci </a:t>
            </a:r>
            <a:r>
              <a:rPr lang="hr-HR" smtClean="0">
                <a:solidFill>
                  <a:schemeClr val="hlink"/>
                </a:solidFill>
              </a:rPr>
              <a:t>Zaglavlja</a:t>
            </a:r>
            <a:r>
              <a:rPr lang="hr-HR" smtClean="0"/>
              <a:t> odabrati</a:t>
            </a:r>
            <a:r>
              <a:rPr lang="hr-HR" smtClean="0">
                <a:solidFill>
                  <a:schemeClr val="hlink"/>
                </a:solidFill>
              </a:rPr>
              <a:t> kriterij</a:t>
            </a:r>
            <a:r>
              <a:rPr lang="hr-HR" smtClean="0"/>
              <a:t>, a zatim </a:t>
            </a:r>
            <a:r>
              <a:rPr lang="hr-HR" smtClean="0">
                <a:solidFill>
                  <a:schemeClr val="hlink"/>
                </a:solidFill>
              </a:rPr>
              <a:t>označiti filtar</a:t>
            </a:r>
            <a:r>
              <a:rPr lang="hr-HR" smtClean="0"/>
              <a:t>. Moguće je filtrirati i </a:t>
            </a:r>
            <a:r>
              <a:rPr lang="hr-HR" smtClean="0">
                <a:solidFill>
                  <a:schemeClr val="hlink"/>
                </a:solidFill>
              </a:rPr>
              <a:t>prema više kriterija odjednom</a:t>
            </a:r>
            <a:r>
              <a:rPr lang="hr-HR" smtClean="0"/>
              <a:t>.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1116013" y="5300663"/>
            <a:ext cx="698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400"/>
              <a:t>Filtar izdvaja objekte čiji </a:t>
            </a:r>
            <a:r>
              <a:rPr lang="hr-HR" sz="2400">
                <a:solidFill>
                  <a:schemeClr val="hlink"/>
                </a:solidFill>
              </a:rPr>
              <a:t>naziv započinje na slova iz raspona S-Ž</a:t>
            </a:r>
            <a:r>
              <a:rPr lang="hr-HR" sz="2400"/>
              <a:t>.</a:t>
            </a:r>
          </a:p>
        </p:txBody>
      </p:sp>
      <p:pic>
        <p:nvPicPr>
          <p:cNvPr id="39943" name="Picture 9" descr="s49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2268538" y="3284538"/>
            <a:ext cx="432117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40963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991E-B9F8-4646-B1B1-68D81113CFA2}" type="slidenum">
              <a:rPr lang="en-US" smtClean="0"/>
              <a:pPr/>
              <a:t>38</a:t>
            </a:fld>
            <a:endParaRPr lang="en-US" smtClean="0"/>
          </a:p>
        </p:txBody>
      </p:sp>
      <p:pic>
        <p:nvPicPr>
          <p:cNvPr id="40964" name="Picture 13" descr="s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3644900"/>
            <a:ext cx="4608512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Poništavanje zadanog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00200"/>
            <a:ext cx="7200900" cy="2116138"/>
          </a:xfrm>
        </p:spPr>
        <p:txBody>
          <a:bodyPr/>
          <a:lstStyle/>
          <a:p>
            <a:pPr eaLnBrk="1" hangingPunct="1"/>
            <a:r>
              <a:rPr lang="hr-HR" smtClean="0"/>
              <a:t>Sortiranje i filtriranje objekata </a:t>
            </a:r>
            <a:r>
              <a:rPr lang="hr-HR" smtClean="0">
                <a:solidFill>
                  <a:schemeClr val="hlink"/>
                </a:solidFill>
              </a:rPr>
              <a:t>poništava se odabirom strelice lijevo od adresne trake</a:t>
            </a:r>
            <a:r>
              <a:rPr lang="hr-HR" smtClean="0"/>
              <a:t>, a potom </a:t>
            </a:r>
            <a:r>
              <a:rPr lang="hr-HR" smtClean="0">
                <a:solidFill>
                  <a:schemeClr val="hlink"/>
                </a:solidFill>
              </a:rPr>
              <a:t>označivanjem polaznog mjesta iz ponuđenog popisa</a:t>
            </a:r>
            <a:r>
              <a:rPr lang="hr-HR" smtClean="0"/>
              <a:t>.</a:t>
            </a:r>
          </a:p>
        </p:txBody>
      </p:sp>
      <p:sp>
        <p:nvSpPr>
          <p:cNvPr id="40967" name="AutoShape 8"/>
          <p:cNvSpPr>
            <a:spLocks noChangeArrowheads="1"/>
          </p:cNvSpPr>
          <p:nvPr/>
        </p:nvSpPr>
        <p:spPr bwMode="auto">
          <a:xfrm>
            <a:off x="3089275" y="4105275"/>
            <a:ext cx="317500" cy="431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40968" name="AutoShape 9"/>
          <p:cNvSpPr>
            <a:spLocks noChangeArrowheads="1"/>
          </p:cNvSpPr>
          <p:nvPr/>
        </p:nvSpPr>
        <p:spPr bwMode="auto">
          <a:xfrm>
            <a:off x="2268538" y="5013325"/>
            <a:ext cx="1439862" cy="3889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40969" name="Text Box 10"/>
          <p:cNvSpPr txBox="1">
            <a:spLocks noChangeArrowheads="1"/>
          </p:cNvSpPr>
          <p:nvPr/>
        </p:nvSpPr>
        <p:spPr bwMode="auto">
          <a:xfrm>
            <a:off x="3335338" y="3683000"/>
            <a:ext cx="504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3708400" y="5084763"/>
            <a:ext cx="504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b="1">
                <a:solidFill>
                  <a:srgbClr val="FF33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41987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A8BD5E-E99D-4315-A18E-2D752CCCA42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chemeClr val="bg2"/>
                </a:solidFill>
              </a:rPr>
              <a:t>Filtriranje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Vježba 23a.</a:t>
            </a:r>
          </a:p>
          <a:p>
            <a:pPr eaLnBrk="1" hangingPunct="1">
              <a:defRPr/>
            </a:pPr>
            <a:r>
              <a:rPr lang="hr-HR" smtClean="0"/>
              <a:t>Sadržaj mape</a:t>
            </a:r>
            <a:r>
              <a:rPr lang="hr-HR" smtClean="0">
                <a:solidFill>
                  <a:srgbClr val="FFCC66"/>
                </a:solidFill>
              </a:rPr>
              <a:t> Za Win filtrirati:</a:t>
            </a:r>
          </a:p>
          <a:p>
            <a:pPr lvl="1" eaLnBrk="1" hangingPunct="1">
              <a:defRPr/>
            </a:pPr>
            <a:r>
              <a:rPr lang="hr-HR" smtClean="0">
                <a:solidFill>
                  <a:srgbClr val="FFCC66"/>
                </a:solidFill>
              </a:rPr>
              <a:t>po Tipu, JPG slike.</a:t>
            </a:r>
          </a:p>
          <a:p>
            <a:pPr lvl="1" eaLnBrk="1" hangingPunct="1">
              <a:defRPr/>
            </a:pPr>
            <a:r>
              <a:rPr lang="hr-HR" smtClean="0"/>
              <a:t>odabrati i</a:t>
            </a:r>
            <a:r>
              <a:rPr lang="hr-HR" smtClean="0">
                <a:solidFill>
                  <a:srgbClr val="FFCC66"/>
                </a:solidFill>
              </a:rPr>
              <a:t> pretraživanje po podmapama.</a:t>
            </a:r>
          </a:p>
          <a:p>
            <a:pPr eaLnBrk="1" hangingPunct="1">
              <a:defRPr/>
            </a:pPr>
            <a:r>
              <a:rPr lang="hr-HR" smtClean="0">
                <a:solidFill>
                  <a:srgbClr val="FFCC66"/>
                </a:solidFill>
              </a:rPr>
              <a:t>Poništiti filtriranje.</a:t>
            </a:r>
          </a:p>
        </p:txBody>
      </p:sp>
      <p:pic>
        <p:nvPicPr>
          <p:cNvPr id="41990" name="Picture 4" descr="j0299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188913"/>
            <a:ext cx="657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6147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AD60AA-3D60-4326-BA77-C450E4556A0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Prozori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7994650" cy="4176712"/>
          </a:xfrm>
        </p:spPr>
        <p:txBody>
          <a:bodyPr/>
          <a:lstStyle/>
          <a:p>
            <a:pPr marL="457200" indent="-457200" eaLnBrk="1" hangingPunct="1"/>
            <a:r>
              <a:rPr lang="hr-HR" smtClean="0">
                <a:solidFill>
                  <a:schemeClr val="hlink"/>
                </a:solidFill>
              </a:rPr>
              <a:t>Naslovna traka</a:t>
            </a:r>
            <a:r>
              <a:rPr lang="hr-HR" smtClean="0"/>
              <a:t> prikazuje </a:t>
            </a:r>
            <a:r>
              <a:rPr lang="hr-HR" smtClean="0">
                <a:solidFill>
                  <a:schemeClr val="hlink"/>
                </a:solidFill>
              </a:rPr>
              <a:t>ikonu</a:t>
            </a:r>
            <a:r>
              <a:rPr lang="hr-HR" smtClean="0"/>
              <a:t> i </a:t>
            </a:r>
            <a:r>
              <a:rPr lang="hr-HR" smtClean="0">
                <a:solidFill>
                  <a:schemeClr val="hlink"/>
                </a:solidFill>
              </a:rPr>
              <a:t>naziv</a:t>
            </a:r>
            <a:r>
              <a:rPr lang="hr-HR" smtClean="0"/>
              <a:t> prozora te gumbe za upravljanje prozorom.</a:t>
            </a:r>
          </a:p>
          <a:p>
            <a:pPr marL="457200" indent="-457200" eaLnBrk="1" hangingPunct="1"/>
            <a:endParaRPr lang="hr-HR" smtClean="0"/>
          </a:p>
          <a:p>
            <a:pPr marL="457200" indent="-457200" eaLnBrk="1" hangingPunct="1"/>
            <a:endParaRPr lang="hr-HR" sz="1400" smtClean="0"/>
          </a:p>
          <a:p>
            <a:pPr marL="457200" indent="-457200" eaLnBrk="1" hangingPunct="1"/>
            <a:r>
              <a:rPr lang="hr-HR" smtClean="0">
                <a:solidFill>
                  <a:schemeClr val="hlink"/>
                </a:solidFill>
              </a:rPr>
              <a:t>Traka izbornika</a:t>
            </a:r>
            <a:r>
              <a:rPr lang="hr-HR" smtClean="0"/>
              <a:t> sadrži </a:t>
            </a:r>
            <a:r>
              <a:rPr lang="hr-HR" smtClean="0">
                <a:solidFill>
                  <a:schemeClr val="hlink"/>
                </a:solidFill>
              </a:rPr>
              <a:t>popis izbornika</a:t>
            </a:r>
            <a:r>
              <a:rPr lang="hr-HR" smtClean="0"/>
              <a:t> u kojima su </a:t>
            </a:r>
            <a:r>
              <a:rPr lang="hr-HR" smtClean="0">
                <a:solidFill>
                  <a:schemeClr val="hlink"/>
                </a:solidFill>
              </a:rPr>
              <a:t>naredbe grupirane po srodnosti</a:t>
            </a:r>
            <a:r>
              <a:rPr lang="hr-HR" smtClean="0"/>
              <a:t>.</a:t>
            </a:r>
          </a:p>
          <a:p>
            <a:pPr marL="457200" indent="-457200" eaLnBrk="1" hangingPunct="1"/>
            <a:endParaRPr lang="hr-HR" sz="2800" smtClean="0">
              <a:solidFill>
                <a:schemeClr val="hlink"/>
              </a:solidFill>
            </a:endParaRPr>
          </a:p>
        </p:txBody>
      </p:sp>
      <p:pic>
        <p:nvPicPr>
          <p:cNvPr id="6150" name="Picture 4" descr="OWV_19"/>
          <p:cNvPicPr>
            <a:picLocks noChangeAspect="1" noChangeArrowheads="1"/>
          </p:cNvPicPr>
          <p:nvPr/>
        </p:nvPicPr>
        <p:blipFill>
          <a:blip r:embed="rId3" cstate="print"/>
          <a:srcRect b="90144"/>
          <a:stretch>
            <a:fillRect/>
          </a:stretch>
        </p:blipFill>
        <p:spPr bwMode="auto">
          <a:xfrm>
            <a:off x="1187450" y="2636838"/>
            <a:ext cx="63373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 descr="OWV_19"/>
          <p:cNvPicPr>
            <a:picLocks noChangeAspect="1" noChangeArrowheads="1"/>
          </p:cNvPicPr>
          <p:nvPr/>
        </p:nvPicPr>
        <p:blipFill>
          <a:blip r:embed="rId3" cstate="print"/>
          <a:srcRect t="8696" b="78261"/>
          <a:stretch>
            <a:fillRect/>
          </a:stretch>
        </p:blipFill>
        <p:spPr bwMode="auto">
          <a:xfrm>
            <a:off x="1187450" y="4652963"/>
            <a:ext cx="61928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43011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23FAA8-93A9-4226-883A-5B3BA35D845E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chemeClr val="bg2"/>
                </a:solidFill>
              </a:rPr>
              <a:t>Filtriranje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Vježba 23b.</a:t>
            </a:r>
          </a:p>
          <a:p>
            <a:pPr eaLnBrk="1" hangingPunct="1">
              <a:defRPr/>
            </a:pPr>
            <a:r>
              <a:rPr lang="hr-HR" dirty="0" smtClean="0"/>
              <a:t>Sadržaj mape</a:t>
            </a:r>
            <a:r>
              <a:rPr lang="hr-HR" dirty="0" smtClean="0">
                <a:solidFill>
                  <a:srgbClr val="FFCC66"/>
                </a:solidFill>
              </a:rPr>
              <a:t> Za </a:t>
            </a:r>
            <a:r>
              <a:rPr lang="hr-HR" dirty="0" err="1" smtClean="0">
                <a:solidFill>
                  <a:srgbClr val="FFCC66"/>
                </a:solidFill>
              </a:rPr>
              <a:t>Win</a:t>
            </a:r>
            <a:r>
              <a:rPr lang="hr-HR" dirty="0" smtClean="0">
                <a:solidFill>
                  <a:srgbClr val="FFCC66"/>
                </a:solidFill>
              </a:rPr>
              <a:t> filtrirati po dva kriterija:</a:t>
            </a:r>
          </a:p>
          <a:p>
            <a:pPr lvl="1" eaLnBrk="1" hangingPunct="1">
              <a:defRPr/>
            </a:pPr>
            <a:r>
              <a:rPr lang="hr-HR" dirty="0" smtClean="0"/>
              <a:t>po</a:t>
            </a:r>
            <a:r>
              <a:rPr lang="hr-HR" dirty="0" smtClean="0">
                <a:solidFill>
                  <a:srgbClr val="FFCC66"/>
                </a:solidFill>
              </a:rPr>
              <a:t> Veličini</a:t>
            </a:r>
            <a:r>
              <a:rPr lang="hr-HR" dirty="0" smtClean="0"/>
              <a:t>,</a:t>
            </a:r>
            <a:r>
              <a:rPr lang="hr-HR" dirty="0" smtClean="0">
                <a:solidFill>
                  <a:srgbClr val="FFCC66"/>
                </a:solidFill>
              </a:rPr>
              <a:t> od 100 KB - 1M.</a:t>
            </a:r>
          </a:p>
          <a:p>
            <a:pPr lvl="1" eaLnBrk="1" hangingPunct="1">
              <a:defRPr/>
            </a:pPr>
            <a:r>
              <a:rPr lang="hr-HR" dirty="0" smtClean="0"/>
              <a:t>po </a:t>
            </a:r>
            <a:r>
              <a:rPr lang="hr-HR" dirty="0" smtClean="0">
                <a:solidFill>
                  <a:schemeClr val="hlink"/>
                </a:solidFill>
              </a:rPr>
              <a:t>Nazivu objekata</a:t>
            </a:r>
            <a:r>
              <a:rPr lang="hr-HR" dirty="0" smtClean="0"/>
              <a:t>, </a:t>
            </a:r>
            <a:r>
              <a:rPr lang="hr-HR" dirty="0" smtClean="0">
                <a:solidFill>
                  <a:schemeClr val="hlink"/>
                </a:solidFill>
              </a:rPr>
              <a:t>naziv</a:t>
            </a:r>
            <a:r>
              <a:rPr lang="hr-HR" dirty="0" smtClean="0"/>
              <a:t> započinje </a:t>
            </a:r>
            <a:r>
              <a:rPr lang="hr-HR" dirty="0" smtClean="0">
                <a:solidFill>
                  <a:schemeClr val="hlink"/>
                </a:solidFill>
              </a:rPr>
              <a:t>na slova iz raspona A-Đ</a:t>
            </a:r>
            <a:r>
              <a:rPr lang="hr-HR" dirty="0" smtClean="0">
                <a:solidFill>
                  <a:srgbClr val="FFCC66"/>
                </a:solidFill>
              </a:rPr>
              <a:t>.</a:t>
            </a:r>
          </a:p>
          <a:p>
            <a:pPr eaLnBrk="1" hangingPunct="1">
              <a:defRPr/>
            </a:pPr>
            <a:r>
              <a:rPr lang="hr-HR" dirty="0" smtClean="0">
                <a:solidFill>
                  <a:srgbClr val="FFCC66"/>
                </a:solidFill>
              </a:rPr>
              <a:t>Poništiti filtriranje.</a:t>
            </a:r>
          </a:p>
        </p:txBody>
      </p:sp>
      <p:pic>
        <p:nvPicPr>
          <p:cNvPr id="43014" name="Picture 4" descr="j0299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188913"/>
            <a:ext cx="657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44035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AC062F-5FBB-4519-99D7-8ED6CDCB719C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Slaganje u grupe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4899025" cy="4419600"/>
          </a:xfrm>
        </p:spPr>
        <p:txBody>
          <a:bodyPr/>
          <a:lstStyle/>
          <a:p>
            <a:pPr eaLnBrk="1" hangingPunct="1"/>
            <a:r>
              <a:rPr lang="hr-HR" smtClean="0"/>
              <a:t>Objekte trenutno otvorene mape se može grupirati </a:t>
            </a:r>
            <a:r>
              <a:rPr lang="hr-HR" smtClean="0">
                <a:solidFill>
                  <a:schemeClr val="hlink"/>
                </a:solidFill>
              </a:rPr>
              <a:t>prema zadanom kriteriju</a:t>
            </a:r>
            <a:r>
              <a:rPr lang="hr-HR" smtClean="0"/>
              <a:t>. </a:t>
            </a:r>
          </a:p>
          <a:p>
            <a:pPr eaLnBrk="1" hangingPunct="1"/>
            <a:r>
              <a:rPr lang="hr-HR" smtClean="0"/>
              <a:t>Grupa prikazuje</a:t>
            </a:r>
            <a:r>
              <a:rPr lang="hr-HR" smtClean="0">
                <a:solidFill>
                  <a:schemeClr val="hlink"/>
                </a:solidFill>
              </a:rPr>
              <a:t> popis svih grupiranih objekata u nizu</a:t>
            </a:r>
            <a:r>
              <a:rPr lang="hr-HR" smtClean="0"/>
              <a:t>.</a:t>
            </a: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3563938" y="5084763"/>
            <a:ext cx="2232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>
                <a:solidFill>
                  <a:schemeClr val="hlink"/>
                </a:solidFill>
              </a:rPr>
              <a:t>Grupiranje po veličini</a:t>
            </a:r>
          </a:p>
        </p:txBody>
      </p:sp>
      <p:pic>
        <p:nvPicPr>
          <p:cNvPr id="44039" name="Picture 5" descr="s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88913"/>
            <a:ext cx="2227262" cy="604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45059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155738-B84D-4FD0-A52A-C3D6C7A586AD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Slaganje u grupe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73238"/>
            <a:ext cx="7777162" cy="3384550"/>
          </a:xfrm>
        </p:spPr>
        <p:txBody>
          <a:bodyPr/>
          <a:lstStyle/>
          <a:p>
            <a:pPr eaLnBrk="1" hangingPunct="1"/>
            <a:r>
              <a:rPr lang="hr-HR" smtClean="0">
                <a:solidFill>
                  <a:schemeClr val="hlink"/>
                </a:solidFill>
              </a:rPr>
              <a:t>Grupirati</a:t>
            </a:r>
            <a:r>
              <a:rPr lang="hr-HR" smtClean="0"/>
              <a:t> </a:t>
            </a:r>
            <a:r>
              <a:rPr lang="hr-HR" smtClean="0">
                <a:solidFill>
                  <a:schemeClr val="hlink"/>
                </a:solidFill>
              </a:rPr>
              <a:t>po odabranom kriteriju </a:t>
            </a:r>
            <a:r>
              <a:rPr lang="hr-HR" smtClean="0"/>
              <a:t>se može za to predviđenom naredbom </a:t>
            </a:r>
            <a:br>
              <a:rPr lang="hr-HR" smtClean="0"/>
            </a:br>
            <a:r>
              <a:rPr lang="hr-HR" smtClean="0"/>
              <a:t>izbornika </a:t>
            </a:r>
            <a:r>
              <a:rPr lang="hr-HR" smtClean="0">
                <a:solidFill>
                  <a:schemeClr val="hlink"/>
                </a:solidFill>
              </a:rPr>
              <a:t>Prikaz </a:t>
            </a:r>
            <a:br>
              <a:rPr lang="hr-HR" smtClean="0">
                <a:solidFill>
                  <a:schemeClr val="hlink"/>
                </a:solidFill>
              </a:rPr>
            </a:br>
            <a:r>
              <a:rPr lang="hr-HR" smtClean="0"/>
              <a:t>(prethodno uključiti traku </a:t>
            </a:r>
            <a:br>
              <a:rPr lang="hr-HR" smtClean="0"/>
            </a:br>
            <a:r>
              <a:rPr lang="hr-HR" smtClean="0"/>
              <a:t>izbornika!).</a:t>
            </a:r>
          </a:p>
          <a:p>
            <a:pPr eaLnBrk="1" hangingPunct="1"/>
            <a:endParaRPr lang="hr-HR" smtClean="0"/>
          </a:p>
        </p:txBody>
      </p:sp>
      <p:grpSp>
        <p:nvGrpSpPr>
          <p:cNvPr id="45062" name="Group 10"/>
          <p:cNvGrpSpPr>
            <a:grpSpLocks/>
          </p:cNvGrpSpPr>
          <p:nvPr/>
        </p:nvGrpSpPr>
        <p:grpSpPr bwMode="auto">
          <a:xfrm>
            <a:off x="4500563" y="2420938"/>
            <a:ext cx="3527425" cy="3173412"/>
            <a:chOff x="3016" y="1616"/>
            <a:chExt cx="2222" cy="1999"/>
          </a:xfrm>
        </p:grpSpPr>
        <p:pic>
          <p:nvPicPr>
            <p:cNvPr id="45063" name="Picture 5" descr="s5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6" y="1616"/>
              <a:ext cx="2222" cy="1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4" name="AutoShape 6"/>
            <p:cNvSpPr>
              <a:spLocks noChangeArrowheads="1"/>
            </p:cNvSpPr>
            <p:nvPr/>
          </p:nvSpPr>
          <p:spPr bwMode="auto">
            <a:xfrm>
              <a:off x="3018" y="1621"/>
              <a:ext cx="316" cy="17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5065" name="AutoShape 8"/>
            <p:cNvSpPr>
              <a:spLocks noChangeArrowheads="1"/>
            </p:cNvSpPr>
            <p:nvPr/>
          </p:nvSpPr>
          <p:spPr bwMode="auto">
            <a:xfrm>
              <a:off x="3198" y="2296"/>
              <a:ext cx="544" cy="13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5066" name="AutoShape 9"/>
            <p:cNvSpPr>
              <a:spLocks noChangeArrowheads="1"/>
            </p:cNvSpPr>
            <p:nvPr/>
          </p:nvSpPr>
          <p:spPr bwMode="auto">
            <a:xfrm>
              <a:off x="4422" y="2251"/>
              <a:ext cx="544" cy="81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46083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37BEDE-2CDE-4E78-8636-DBB832F381A2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Grupiranje i sortiranje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3675063" cy="4205288"/>
          </a:xfrm>
          <a:solidFill>
            <a:schemeClr val="bg1"/>
          </a:solidFill>
        </p:spPr>
        <p:txBody>
          <a:bodyPr/>
          <a:lstStyle/>
          <a:p>
            <a:r>
              <a:rPr lang="hr-HR" smtClean="0"/>
              <a:t>Grupirati i sortirati se može i </a:t>
            </a:r>
            <a:r>
              <a:rPr lang="hr-HR" smtClean="0">
                <a:solidFill>
                  <a:schemeClr val="hlink"/>
                </a:solidFill>
              </a:rPr>
              <a:t>odabirom </a:t>
            </a:r>
            <a:r>
              <a:rPr lang="hr-HR" smtClean="0"/>
              <a:t>odgovarajućih </a:t>
            </a:r>
            <a:r>
              <a:rPr lang="hr-HR" smtClean="0">
                <a:solidFill>
                  <a:schemeClr val="hlink"/>
                </a:solidFill>
              </a:rPr>
              <a:t>naredbi kontekstualnog izbornika</a:t>
            </a:r>
            <a:r>
              <a:rPr lang="hr-HR" smtClean="0"/>
              <a:t> pozvanog </a:t>
            </a:r>
            <a:r>
              <a:rPr lang="hr-HR" smtClean="0">
                <a:solidFill>
                  <a:schemeClr val="hlink"/>
                </a:solidFill>
              </a:rPr>
              <a:t>na prazno područje popisa</a:t>
            </a:r>
            <a:r>
              <a:rPr lang="hr-HR" smtClean="0"/>
              <a:t> </a:t>
            </a:r>
            <a:r>
              <a:rPr lang="hr-HR" smtClean="0">
                <a:solidFill>
                  <a:schemeClr val="hlink"/>
                </a:solidFill>
              </a:rPr>
              <a:t>sadržaja odabrane mape.</a:t>
            </a:r>
          </a:p>
        </p:txBody>
      </p:sp>
      <p:grpSp>
        <p:nvGrpSpPr>
          <p:cNvPr id="46086" name="Group 7"/>
          <p:cNvGrpSpPr>
            <a:grpSpLocks/>
          </p:cNvGrpSpPr>
          <p:nvPr/>
        </p:nvGrpSpPr>
        <p:grpSpPr bwMode="auto">
          <a:xfrm>
            <a:off x="4284663" y="1844675"/>
            <a:ext cx="4103687" cy="3394075"/>
            <a:chOff x="2562" y="1162"/>
            <a:chExt cx="2767" cy="2138"/>
          </a:xfrm>
        </p:grpSpPr>
        <p:pic>
          <p:nvPicPr>
            <p:cNvPr id="46087" name="Picture 5" descr="s7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62" y="1162"/>
              <a:ext cx="2767" cy="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8" name="AutoShape 6"/>
            <p:cNvSpPr>
              <a:spLocks noChangeArrowheads="1"/>
            </p:cNvSpPr>
            <p:nvPr/>
          </p:nvSpPr>
          <p:spPr bwMode="auto">
            <a:xfrm>
              <a:off x="2880" y="1570"/>
              <a:ext cx="1271" cy="36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47107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B0B6AA-C652-45BC-B7F2-0C4E9DF0684B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Poništavanje grupe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1684338"/>
          </a:xfrm>
        </p:spPr>
        <p:txBody>
          <a:bodyPr/>
          <a:lstStyle/>
          <a:p>
            <a:r>
              <a:rPr lang="hr-HR" smtClean="0"/>
              <a:t>Jednom </a:t>
            </a:r>
            <a:r>
              <a:rPr lang="hr-HR" smtClean="0">
                <a:solidFill>
                  <a:schemeClr val="hlink"/>
                </a:solidFill>
              </a:rPr>
              <a:t>stvorenu grupu</a:t>
            </a:r>
            <a:r>
              <a:rPr lang="hr-HR" smtClean="0"/>
              <a:t> po odabranom kriteriju moguće je </a:t>
            </a:r>
            <a:r>
              <a:rPr lang="hr-HR" smtClean="0">
                <a:solidFill>
                  <a:schemeClr val="hlink"/>
                </a:solidFill>
              </a:rPr>
              <a:t>poništiti</a:t>
            </a:r>
            <a:r>
              <a:rPr lang="hr-HR" smtClean="0"/>
              <a:t> odabirom naredbe </a:t>
            </a:r>
            <a:r>
              <a:rPr lang="hr-HR" smtClean="0">
                <a:solidFill>
                  <a:schemeClr val="hlink"/>
                </a:solidFill>
              </a:rPr>
              <a:t>(Nema)</a:t>
            </a:r>
            <a:r>
              <a:rPr lang="hr-HR" smtClean="0"/>
              <a:t> izbornika </a:t>
            </a:r>
            <a:r>
              <a:rPr lang="hr-HR" smtClean="0">
                <a:solidFill>
                  <a:schemeClr val="hlink"/>
                </a:solidFill>
              </a:rPr>
              <a:t>Prikaz</a:t>
            </a:r>
            <a:r>
              <a:rPr lang="hr-HR" smtClean="0"/>
              <a:t>.</a:t>
            </a:r>
          </a:p>
        </p:txBody>
      </p:sp>
      <p:pic>
        <p:nvPicPr>
          <p:cNvPr id="47110" name="Picture 4" descr="s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284538"/>
            <a:ext cx="5256213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AutoShape 5"/>
          <p:cNvSpPr>
            <a:spLocks noChangeArrowheads="1"/>
          </p:cNvSpPr>
          <p:nvPr/>
        </p:nvSpPr>
        <p:spPr bwMode="auto">
          <a:xfrm>
            <a:off x="2339975" y="3284538"/>
            <a:ext cx="1152525" cy="2889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47112" name="AutoShape 6"/>
          <p:cNvSpPr>
            <a:spLocks noChangeArrowheads="1"/>
          </p:cNvSpPr>
          <p:nvPr/>
        </p:nvSpPr>
        <p:spPr bwMode="auto">
          <a:xfrm>
            <a:off x="5121275" y="4538663"/>
            <a:ext cx="819150" cy="2873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48131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1E6BB0-9809-4A64-A257-A17B48C9F214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chemeClr val="bg2"/>
                </a:solidFill>
              </a:rPr>
              <a:t>Slaganje u grupe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Vježba 24.</a:t>
            </a:r>
          </a:p>
          <a:p>
            <a:pPr eaLnBrk="1" hangingPunct="1">
              <a:defRPr/>
            </a:pPr>
            <a:r>
              <a:rPr lang="hr-HR" smtClean="0"/>
              <a:t>Sadržaj mape</a:t>
            </a:r>
            <a:r>
              <a:rPr lang="hr-HR" smtClean="0">
                <a:solidFill>
                  <a:srgbClr val="FFCC66"/>
                </a:solidFill>
              </a:rPr>
              <a:t> Za Win složiti u grupe</a:t>
            </a:r>
            <a:r>
              <a:rPr lang="hr-HR" smtClean="0"/>
              <a:t>:</a:t>
            </a:r>
          </a:p>
          <a:p>
            <a:pPr lvl="1" eaLnBrk="1" hangingPunct="1">
              <a:defRPr/>
            </a:pPr>
            <a:r>
              <a:rPr lang="hr-HR" smtClean="0"/>
              <a:t>po </a:t>
            </a:r>
            <a:r>
              <a:rPr lang="hr-HR" smtClean="0">
                <a:solidFill>
                  <a:schemeClr val="hlink"/>
                </a:solidFill>
              </a:rPr>
              <a:t>Nazivu</a:t>
            </a:r>
            <a:r>
              <a:rPr lang="hr-HR" smtClean="0"/>
              <a:t>.</a:t>
            </a:r>
          </a:p>
          <a:p>
            <a:pPr eaLnBrk="1" hangingPunct="1">
              <a:defRPr/>
            </a:pPr>
            <a:r>
              <a:rPr lang="hr-HR" smtClean="0">
                <a:solidFill>
                  <a:schemeClr val="hlink"/>
                </a:solidFill>
              </a:rPr>
              <a:t>Poništiti</a:t>
            </a:r>
            <a:r>
              <a:rPr lang="hr-HR" smtClean="0"/>
              <a:t> slaganje u grupe, a zatim </a:t>
            </a:r>
            <a:r>
              <a:rPr lang="hr-HR" smtClean="0">
                <a:solidFill>
                  <a:schemeClr val="hlink"/>
                </a:solidFill>
              </a:rPr>
              <a:t>ponovo složiti u grupe</a:t>
            </a:r>
            <a:r>
              <a:rPr lang="hr-HR" smtClean="0"/>
              <a:t>, ali sada:</a:t>
            </a:r>
          </a:p>
          <a:p>
            <a:pPr lvl="1" eaLnBrk="1" hangingPunct="1">
              <a:defRPr/>
            </a:pPr>
            <a:r>
              <a:rPr lang="hr-HR" smtClean="0"/>
              <a:t>po </a:t>
            </a:r>
            <a:r>
              <a:rPr lang="hr-HR" smtClean="0">
                <a:solidFill>
                  <a:schemeClr val="hlink"/>
                </a:solidFill>
              </a:rPr>
              <a:t>Tipu</a:t>
            </a:r>
            <a:r>
              <a:rPr lang="hr-HR" smtClean="0"/>
              <a:t>.</a:t>
            </a:r>
          </a:p>
        </p:txBody>
      </p:sp>
      <p:pic>
        <p:nvPicPr>
          <p:cNvPr id="48134" name="Picture 4" descr="j0299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188913"/>
            <a:ext cx="657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49155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5CC521-2762-488F-80EB-6004451AD8F9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Okno s detaljima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00200"/>
            <a:ext cx="7200900" cy="2116138"/>
          </a:xfrm>
        </p:spPr>
        <p:txBody>
          <a:bodyPr/>
          <a:lstStyle/>
          <a:p>
            <a:pPr eaLnBrk="1" hangingPunct="1"/>
            <a:r>
              <a:rPr lang="hr-HR" smtClean="0"/>
              <a:t>Okno s detaljima prikazuje </a:t>
            </a:r>
            <a:r>
              <a:rPr lang="hr-HR" smtClean="0">
                <a:solidFill>
                  <a:schemeClr val="hlink"/>
                </a:solidFill>
              </a:rPr>
              <a:t>svojstva pridružena odabranom objektu</a:t>
            </a:r>
            <a:r>
              <a:rPr lang="hr-HR" smtClean="0"/>
              <a:t>, npr.: datum stvaranja, naslov, podatke o autoru i dr. </a:t>
            </a:r>
          </a:p>
          <a:p>
            <a:pPr eaLnBrk="1" hangingPunct="1"/>
            <a:r>
              <a:rPr lang="hr-HR" smtClean="0"/>
              <a:t>Izgled mu ovisi o odabranom objektu.</a:t>
            </a:r>
            <a:r>
              <a:rPr lang="en-US" smtClean="0"/>
              <a:t> </a:t>
            </a:r>
            <a:endParaRPr lang="hr-HR" smtClean="0"/>
          </a:p>
        </p:txBody>
      </p:sp>
      <p:pic>
        <p:nvPicPr>
          <p:cNvPr id="49158" name="Picture 4" descr="OWV_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789363"/>
            <a:ext cx="6624638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50179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099552-D7D7-4E02-8FBF-F573BF71B05D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chemeClr val="bg2"/>
                </a:solidFill>
              </a:rPr>
              <a:t>Okno s detaljima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00200"/>
            <a:ext cx="7200900" cy="2620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Vježba 25.</a:t>
            </a:r>
          </a:p>
          <a:p>
            <a:pPr eaLnBrk="1" hangingPunct="1">
              <a:defRPr/>
            </a:pPr>
            <a:r>
              <a:rPr lang="hr-HR" smtClean="0"/>
              <a:t>U mapi</a:t>
            </a:r>
            <a:r>
              <a:rPr lang="hr-HR" smtClean="0">
                <a:solidFill>
                  <a:srgbClr val="FFCC66"/>
                </a:solidFill>
              </a:rPr>
              <a:t> Za Win označivati objekt po objekt </a:t>
            </a:r>
            <a:r>
              <a:rPr lang="hr-HR" smtClean="0"/>
              <a:t>pa </a:t>
            </a:r>
            <a:r>
              <a:rPr lang="hr-HR" smtClean="0">
                <a:solidFill>
                  <a:srgbClr val="FFCC66"/>
                </a:solidFill>
              </a:rPr>
              <a:t>pratiti promjene prikaza svojstava </a:t>
            </a:r>
            <a:r>
              <a:rPr lang="hr-HR" smtClean="0"/>
              <a:t>koje se događaju u oknu s detaljima.</a:t>
            </a:r>
          </a:p>
        </p:txBody>
      </p:sp>
      <p:pic>
        <p:nvPicPr>
          <p:cNvPr id="50182" name="Picture 4" descr="j0299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188913"/>
            <a:ext cx="657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51203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ACBBDB-9D83-47FE-817A-3534117F6E9E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Navigacijsko okno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850188" cy="4419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hr-HR" smtClean="0"/>
              <a:t>Navigacijsko okno omogućava </a:t>
            </a:r>
            <a:r>
              <a:rPr lang="hr-HR" smtClean="0">
                <a:solidFill>
                  <a:schemeClr val="hlink"/>
                </a:solidFill>
              </a:rPr>
              <a:t>pronalaženje datoteka i mapa</a:t>
            </a:r>
            <a:r>
              <a:rPr lang="hr-HR" smtClean="0"/>
              <a:t> te </a:t>
            </a:r>
            <a:r>
              <a:rPr lang="hr-HR" smtClean="0">
                <a:solidFill>
                  <a:schemeClr val="hlink"/>
                </a:solidFill>
              </a:rPr>
              <a:t>izravno postavljanje na željenu mapu </a:t>
            </a:r>
            <a:r>
              <a:rPr lang="hr-HR" smtClean="0"/>
              <a:t>ili</a:t>
            </a:r>
            <a:r>
              <a:rPr lang="hr-HR" smtClean="0">
                <a:solidFill>
                  <a:schemeClr val="hlink"/>
                </a:solidFill>
              </a:rPr>
              <a:t> memorijski medij</a:t>
            </a:r>
            <a:r>
              <a:rPr lang="hr-HR" smtClean="0"/>
              <a:t>.</a:t>
            </a:r>
          </a:p>
          <a:p>
            <a:pPr lvl="1" eaLnBrk="1" hangingPunct="1">
              <a:lnSpc>
                <a:spcPct val="110000"/>
              </a:lnSpc>
            </a:pPr>
            <a:endParaRPr lang="hr-HR" sz="1200" smtClean="0"/>
          </a:p>
          <a:p>
            <a:pPr lvl="1" eaLnBrk="1" hangingPunct="1">
              <a:lnSpc>
                <a:spcPct val="110000"/>
              </a:lnSpc>
            </a:pPr>
            <a:r>
              <a:rPr lang="hr-HR" smtClean="0"/>
              <a:t>Sadrži cjeline: </a:t>
            </a:r>
          </a:p>
          <a:p>
            <a:pPr marL="1700213" lvl="2" indent="-434975" eaLnBrk="1" hangingPunct="1">
              <a:lnSpc>
                <a:spcPct val="110000"/>
              </a:lnSpc>
            </a:pPr>
            <a:r>
              <a:rPr lang="hr-HR" smtClean="0">
                <a:solidFill>
                  <a:schemeClr val="hlink"/>
                </a:solidFill>
              </a:rPr>
              <a:t>Favoriti,</a:t>
            </a:r>
          </a:p>
          <a:p>
            <a:pPr marL="1700213" lvl="2" indent="-434975" eaLnBrk="1" hangingPunct="1">
              <a:lnSpc>
                <a:spcPct val="110000"/>
              </a:lnSpc>
            </a:pPr>
            <a:r>
              <a:rPr lang="hr-HR" smtClean="0">
                <a:solidFill>
                  <a:schemeClr val="hlink"/>
                </a:solidFill>
              </a:rPr>
              <a:t>Biblioteke,</a:t>
            </a:r>
          </a:p>
          <a:p>
            <a:pPr marL="1700213" lvl="2" indent="-434975" eaLnBrk="1" hangingPunct="1">
              <a:lnSpc>
                <a:spcPct val="110000"/>
              </a:lnSpc>
            </a:pPr>
            <a:r>
              <a:rPr lang="hr-HR" smtClean="0">
                <a:solidFill>
                  <a:schemeClr val="hlink"/>
                </a:solidFill>
              </a:rPr>
              <a:t>Računalo,</a:t>
            </a:r>
          </a:p>
          <a:p>
            <a:pPr marL="1700213" lvl="2" indent="-434975" eaLnBrk="1" hangingPunct="1">
              <a:lnSpc>
                <a:spcPct val="110000"/>
              </a:lnSpc>
            </a:pPr>
            <a:r>
              <a:rPr lang="hr-HR" smtClean="0">
                <a:solidFill>
                  <a:schemeClr val="hlink"/>
                </a:solidFill>
              </a:rPr>
              <a:t>Mreža.</a:t>
            </a:r>
          </a:p>
        </p:txBody>
      </p:sp>
      <p:pic>
        <p:nvPicPr>
          <p:cNvPr id="51206" name="Picture 7" descr="s37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4643438" y="2708275"/>
            <a:ext cx="241935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52227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F9B275-FC8D-4BB9-8B6D-D020E770EBEA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Navigacijsko okno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4754563" cy="4349750"/>
          </a:xfrm>
        </p:spPr>
        <p:txBody>
          <a:bodyPr/>
          <a:lstStyle/>
          <a:p>
            <a:pPr eaLnBrk="1" hangingPunct="1"/>
            <a:r>
              <a:rPr lang="hr-HR" smtClean="0"/>
              <a:t>U prikazu navigacijskog okna</a:t>
            </a:r>
            <a:r>
              <a:rPr lang="hr-HR" smtClean="0">
                <a:solidFill>
                  <a:schemeClr val="hlink"/>
                </a:solidFill>
              </a:rPr>
              <a:t> svjetla strelica</a:t>
            </a:r>
            <a:r>
              <a:rPr lang="hr-HR" smtClean="0"/>
              <a:t> označava </a:t>
            </a:r>
            <a:r>
              <a:rPr lang="hr-HR" smtClean="0">
                <a:solidFill>
                  <a:schemeClr val="hlink"/>
                </a:solidFill>
              </a:rPr>
              <a:t>objekt koji sadrži podmape</a:t>
            </a:r>
            <a:r>
              <a:rPr lang="hr-HR" smtClean="0"/>
              <a:t> koje </a:t>
            </a:r>
            <a:r>
              <a:rPr lang="hr-HR" smtClean="0">
                <a:solidFill>
                  <a:schemeClr val="hlink"/>
                </a:solidFill>
              </a:rPr>
              <a:t>trenutno nisu vidljive</a:t>
            </a:r>
            <a:r>
              <a:rPr lang="hr-HR" smtClean="0"/>
              <a:t>. </a:t>
            </a:r>
          </a:p>
          <a:p>
            <a:pPr eaLnBrk="1" hangingPunct="1"/>
            <a:r>
              <a:rPr lang="hr-HR" smtClean="0"/>
              <a:t>Odabirom, </a:t>
            </a:r>
            <a:r>
              <a:rPr lang="hr-HR" smtClean="0">
                <a:solidFill>
                  <a:schemeClr val="hlink"/>
                </a:solidFill>
              </a:rPr>
              <a:t>strelica mijenja boju</a:t>
            </a:r>
            <a:r>
              <a:rPr lang="hr-HR" smtClean="0"/>
              <a:t> i </a:t>
            </a:r>
            <a:r>
              <a:rPr lang="hr-HR" smtClean="0">
                <a:solidFill>
                  <a:schemeClr val="hlink"/>
                </a:solidFill>
              </a:rPr>
              <a:t>otvara popis podmapa</a:t>
            </a:r>
            <a:r>
              <a:rPr lang="hr-HR" smtClean="0"/>
              <a:t> promatranog objekta.</a:t>
            </a:r>
          </a:p>
        </p:txBody>
      </p:sp>
      <p:grpSp>
        <p:nvGrpSpPr>
          <p:cNvPr id="52230" name="Group 11"/>
          <p:cNvGrpSpPr>
            <a:grpSpLocks/>
          </p:cNvGrpSpPr>
          <p:nvPr/>
        </p:nvGrpSpPr>
        <p:grpSpPr bwMode="auto">
          <a:xfrm>
            <a:off x="5364163" y="1773238"/>
            <a:ext cx="3024187" cy="3240087"/>
            <a:chOff x="2699" y="2069"/>
            <a:chExt cx="1678" cy="1724"/>
          </a:xfrm>
        </p:grpSpPr>
        <p:pic>
          <p:nvPicPr>
            <p:cNvPr id="52231" name="Picture 8" descr="s41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18000"/>
            </a:blip>
            <a:srcRect b="17393"/>
            <a:stretch>
              <a:fillRect/>
            </a:stretch>
          </p:blipFill>
          <p:spPr bwMode="auto">
            <a:xfrm>
              <a:off x="2699" y="2069"/>
              <a:ext cx="1678" cy="1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32" name="AutoShape 6"/>
            <p:cNvSpPr>
              <a:spLocks noChangeArrowheads="1"/>
            </p:cNvSpPr>
            <p:nvPr/>
          </p:nvSpPr>
          <p:spPr bwMode="auto">
            <a:xfrm>
              <a:off x="2699" y="2115"/>
              <a:ext cx="181" cy="18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52233" name="AutoShape 6"/>
            <p:cNvSpPr>
              <a:spLocks noChangeArrowheads="1"/>
            </p:cNvSpPr>
            <p:nvPr/>
          </p:nvSpPr>
          <p:spPr bwMode="auto">
            <a:xfrm>
              <a:off x="2699" y="3203"/>
              <a:ext cx="181" cy="18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4CE52B-2ACC-45F5-B86A-A7ABDF6B59A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Gumbi za upravljanje prozorom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3844925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hr-HR" smtClean="0">
                <a:solidFill>
                  <a:schemeClr val="hlink"/>
                </a:solidFill>
              </a:rPr>
              <a:t>Minimiziraj</a:t>
            </a:r>
            <a:r>
              <a:rPr lang="hr-HR" smtClean="0"/>
              <a:t> - za </a:t>
            </a:r>
            <a:r>
              <a:rPr lang="hr-HR" smtClean="0">
                <a:solidFill>
                  <a:schemeClr val="hlink"/>
                </a:solidFill>
              </a:rPr>
              <a:t>smanjenje prozora na gumb</a:t>
            </a:r>
            <a:r>
              <a:rPr lang="hr-HR" smtClean="0"/>
              <a:t> u programskoj traci.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hr-HR" smtClean="0">
                <a:solidFill>
                  <a:schemeClr val="hlink"/>
                </a:solidFill>
              </a:rPr>
              <a:t>Maksimiziraj </a:t>
            </a:r>
            <a:r>
              <a:rPr lang="hr-HR" smtClean="0"/>
              <a:t>- za prikaz prozora </a:t>
            </a:r>
            <a:r>
              <a:rPr lang="hr-HR" smtClean="0">
                <a:solidFill>
                  <a:schemeClr val="hlink"/>
                </a:solidFill>
              </a:rPr>
              <a:t>preko cijelog zaslona</a:t>
            </a:r>
            <a:r>
              <a:rPr lang="hr-HR" smtClean="0"/>
              <a:t>. Prozor može zauzeti cijelu površinu zaslona ili se može postaviti na veličinu koju odredi korisnik </a:t>
            </a:r>
            <a:br>
              <a:rPr lang="hr-HR" smtClean="0"/>
            </a:br>
            <a:r>
              <a:rPr lang="hr-HR" smtClean="0"/>
              <a:t>(</a:t>
            </a:r>
            <a:r>
              <a:rPr lang="hr-HR" smtClean="0">
                <a:solidFill>
                  <a:schemeClr val="hlink"/>
                </a:solidFill>
              </a:rPr>
              <a:t>Maksimiziraj</a:t>
            </a:r>
            <a:r>
              <a:rPr lang="hr-HR" smtClean="0"/>
              <a:t> i </a:t>
            </a:r>
            <a:r>
              <a:rPr lang="hr-HR" smtClean="0">
                <a:solidFill>
                  <a:schemeClr val="hlink"/>
                </a:solidFill>
              </a:rPr>
              <a:t>Vrati smanjeno</a:t>
            </a:r>
            <a:r>
              <a:rPr lang="hr-HR" smtClean="0"/>
              <a:t>).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hr-HR" smtClean="0">
                <a:solidFill>
                  <a:schemeClr val="hlink"/>
                </a:solidFill>
              </a:rPr>
              <a:t>Zatvori </a:t>
            </a:r>
            <a:r>
              <a:rPr lang="hr-HR" smtClean="0"/>
              <a:t>-</a:t>
            </a:r>
            <a:r>
              <a:rPr lang="hr-HR" smtClean="0">
                <a:solidFill>
                  <a:schemeClr val="hlink"/>
                </a:solidFill>
              </a:rPr>
              <a:t> zatvara</a:t>
            </a:r>
            <a:r>
              <a:rPr lang="hr-HR" smtClean="0"/>
              <a:t> prozor.</a:t>
            </a:r>
            <a:endParaRPr lang="hr-HR" b="1" smtClean="0"/>
          </a:p>
        </p:txBody>
      </p:sp>
      <p:pic>
        <p:nvPicPr>
          <p:cNvPr id="7174" name="Picture 4" descr="dod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5013325"/>
            <a:ext cx="221456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5724525" y="4721225"/>
            <a:ext cx="39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304134" name="Text Box 6"/>
          <p:cNvSpPr txBox="1">
            <a:spLocks noChangeArrowheads="1"/>
          </p:cNvSpPr>
          <p:nvPr/>
        </p:nvSpPr>
        <p:spPr bwMode="auto">
          <a:xfrm>
            <a:off x="6372225" y="4702175"/>
            <a:ext cx="39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304135" name="Text Box 7"/>
          <p:cNvSpPr txBox="1">
            <a:spLocks noChangeArrowheads="1"/>
          </p:cNvSpPr>
          <p:nvPr/>
        </p:nvSpPr>
        <p:spPr bwMode="auto">
          <a:xfrm>
            <a:off x="7019925" y="4699000"/>
            <a:ext cx="39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53251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1703C9-58B7-4BFA-ACCB-DF2C24759DB8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Cjelina Favoriti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538663" cy="4419600"/>
          </a:xfrm>
        </p:spPr>
        <p:txBody>
          <a:bodyPr/>
          <a:lstStyle/>
          <a:p>
            <a:r>
              <a:rPr lang="hr-HR" smtClean="0"/>
              <a:t>Cjelina </a:t>
            </a:r>
            <a:r>
              <a:rPr lang="hr-HR" smtClean="0">
                <a:solidFill>
                  <a:schemeClr val="hlink"/>
                </a:solidFill>
              </a:rPr>
              <a:t>Favoriti</a:t>
            </a:r>
            <a:r>
              <a:rPr lang="hr-HR" smtClean="0"/>
              <a:t> omogućava </a:t>
            </a:r>
            <a:r>
              <a:rPr lang="hr-HR" smtClean="0">
                <a:solidFill>
                  <a:schemeClr val="hlink"/>
                </a:solidFill>
              </a:rPr>
              <a:t>brzo otvaranje mapa koje se najčešće koriste</a:t>
            </a:r>
            <a:r>
              <a:rPr lang="hr-HR" smtClean="0"/>
              <a:t>.</a:t>
            </a:r>
          </a:p>
          <a:p>
            <a:r>
              <a:rPr lang="hr-HR" smtClean="0"/>
              <a:t>Sadržaj se u ovu cjelinu dodaje </a:t>
            </a:r>
            <a:r>
              <a:rPr lang="hr-HR" smtClean="0">
                <a:solidFill>
                  <a:schemeClr val="hlink"/>
                </a:solidFill>
              </a:rPr>
              <a:t>povlačenjem ikone željenog objekta mišem</a:t>
            </a:r>
            <a:r>
              <a:rPr lang="hr-HR" smtClean="0"/>
              <a:t>.</a:t>
            </a:r>
          </a:p>
        </p:txBody>
      </p:sp>
      <p:grpSp>
        <p:nvGrpSpPr>
          <p:cNvPr id="53254" name="Group 6"/>
          <p:cNvGrpSpPr>
            <a:grpSpLocks/>
          </p:cNvGrpSpPr>
          <p:nvPr/>
        </p:nvGrpSpPr>
        <p:grpSpPr bwMode="auto">
          <a:xfrm>
            <a:off x="5292725" y="1628775"/>
            <a:ext cx="2663825" cy="3313113"/>
            <a:chOff x="3334" y="1026"/>
            <a:chExt cx="1835" cy="2405"/>
          </a:xfrm>
        </p:grpSpPr>
        <p:pic>
          <p:nvPicPr>
            <p:cNvPr id="53256" name="Picture 4" descr="s41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18000"/>
            </a:blip>
            <a:srcRect/>
            <a:stretch>
              <a:fillRect/>
            </a:stretch>
          </p:blipFill>
          <p:spPr bwMode="auto">
            <a:xfrm>
              <a:off x="3334" y="1026"/>
              <a:ext cx="1835" cy="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7" name="AutoShape 5"/>
            <p:cNvSpPr>
              <a:spLocks noChangeArrowheads="1"/>
            </p:cNvSpPr>
            <p:nvPr/>
          </p:nvSpPr>
          <p:spPr bwMode="auto">
            <a:xfrm>
              <a:off x="3334" y="1026"/>
              <a:ext cx="1814" cy="117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4932363" y="5084763"/>
            <a:ext cx="32400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400"/>
              <a:t>Mapa</a:t>
            </a:r>
            <a:r>
              <a:rPr lang="hr-HR" sz="2400">
                <a:solidFill>
                  <a:schemeClr val="hlink"/>
                </a:solidFill>
              </a:rPr>
              <a:t> Za Win </a:t>
            </a:r>
            <a:r>
              <a:rPr lang="hr-HR" sz="2400"/>
              <a:t>dodana je u cjelinu Favoriti.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54275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CA3A84-F769-4C55-892C-FBCCED647CC3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chemeClr val="bg2"/>
                </a:solidFill>
              </a:rPr>
              <a:t>Cjelina Favoriti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600200"/>
            <a:ext cx="7200900" cy="21161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Vježba 26.</a:t>
            </a:r>
          </a:p>
          <a:p>
            <a:pPr eaLnBrk="1" hangingPunct="1">
              <a:defRPr/>
            </a:pPr>
            <a:r>
              <a:rPr lang="hr-HR" dirty="0" smtClean="0"/>
              <a:t>Ikonu mape</a:t>
            </a:r>
            <a:r>
              <a:rPr lang="hr-HR" dirty="0" smtClean="0">
                <a:solidFill>
                  <a:srgbClr val="FFCC66"/>
                </a:solidFill>
              </a:rPr>
              <a:t> Za </a:t>
            </a:r>
            <a:r>
              <a:rPr lang="hr-HR" dirty="0" err="1" smtClean="0">
                <a:solidFill>
                  <a:srgbClr val="FFCC66"/>
                </a:solidFill>
              </a:rPr>
              <a:t>Win</a:t>
            </a:r>
            <a:r>
              <a:rPr lang="hr-HR" dirty="0" smtClean="0">
                <a:solidFill>
                  <a:srgbClr val="FFCC66"/>
                </a:solidFill>
              </a:rPr>
              <a:t> </a:t>
            </a:r>
            <a:r>
              <a:rPr lang="hr-HR" dirty="0" smtClean="0"/>
              <a:t>dodati u cjelinu </a:t>
            </a:r>
            <a:r>
              <a:rPr lang="hr-HR" dirty="0" smtClean="0">
                <a:solidFill>
                  <a:schemeClr val="hlink"/>
                </a:solidFill>
              </a:rPr>
              <a:t>Favoriti</a:t>
            </a:r>
            <a:r>
              <a:rPr lang="hr-HR" dirty="0" smtClean="0"/>
              <a:t>.</a:t>
            </a:r>
          </a:p>
          <a:p>
            <a:pPr eaLnBrk="1" hangingPunct="1">
              <a:defRPr/>
            </a:pPr>
            <a:r>
              <a:rPr lang="hr-HR" dirty="0" smtClean="0"/>
              <a:t>Provjeriti rezultat.</a:t>
            </a:r>
          </a:p>
        </p:txBody>
      </p:sp>
      <p:pic>
        <p:nvPicPr>
          <p:cNvPr id="54278" name="Picture 4" descr="j0299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188913"/>
            <a:ext cx="657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55299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56D415-1CDB-456B-929C-9D7A0A6A2B82}" type="slidenum">
              <a:rPr lang="en-US" smtClean="0"/>
              <a:pPr/>
              <a:t>52</a:t>
            </a:fld>
            <a:endParaRPr lang="en-US" smtClean="0"/>
          </a:p>
        </p:txBody>
      </p:sp>
      <p:pic>
        <p:nvPicPr>
          <p:cNvPr id="55300" name="Picture 8" descr="s5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628775"/>
            <a:ext cx="34067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Cjelina Računalo</a:t>
            </a:r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249738" cy="4205288"/>
          </a:xfrm>
        </p:spPr>
        <p:txBody>
          <a:bodyPr/>
          <a:lstStyle/>
          <a:p>
            <a:r>
              <a:rPr lang="hr-HR" smtClean="0"/>
              <a:t>Odabirom cjeline </a:t>
            </a:r>
            <a:r>
              <a:rPr lang="hr-HR" smtClean="0">
                <a:solidFill>
                  <a:schemeClr val="hlink"/>
                </a:solidFill>
              </a:rPr>
              <a:t>Računalo</a:t>
            </a:r>
            <a:r>
              <a:rPr lang="hr-HR" smtClean="0"/>
              <a:t> moguće je </a:t>
            </a:r>
            <a:r>
              <a:rPr lang="hr-HR" smtClean="0">
                <a:solidFill>
                  <a:schemeClr val="hlink"/>
                </a:solidFill>
              </a:rPr>
              <a:t>pristupiti </a:t>
            </a:r>
            <a:r>
              <a:rPr lang="hr-HR" smtClean="0"/>
              <a:t>svim trenutno dostupnim</a:t>
            </a:r>
            <a:r>
              <a:rPr lang="hr-HR" smtClean="0">
                <a:solidFill>
                  <a:schemeClr val="hlink"/>
                </a:solidFill>
              </a:rPr>
              <a:t> memorijskim medijima i njihovom sadržaju</a:t>
            </a:r>
            <a:r>
              <a:rPr lang="hr-HR" smtClean="0"/>
              <a:t>.</a:t>
            </a:r>
          </a:p>
        </p:txBody>
      </p:sp>
      <p:sp>
        <p:nvSpPr>
          <p:cNvPr id="55303" name="AutoShape 6"/>
          <p:cNvSpPr>
            <a:spLocks noChangeArrowheads="1"/>
          </p:cNvSpPr>
          <p:nvPr/>
        </p:nvSpPr>
        <p:spPr bwMode="auto">
          <a:xfrm>
            <a:off x="4643438" y="3141663"/>
            <a:ext cx="3384550" cy="2016125"/>
          </a:xfrm>
          <a:prstGeom prst="roundRect">
            <a:avLst>
              <a:gd name="adj" fmla="val 6528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56323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EE232F-F1D8-4FFC-A4FC-A352BB61FB56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Cjelina Računalo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2565400"/>
            <a:ext cx="3886200" cy="2692400"/>
          </a:xfrm>
        </p:spPr>
        <p:txBody>
          <a:bodyPr/>
          <a:lstStyle/>
          <a:p>
            <a:pPr eaLnBrk="1" hangingPunct="1">
              <a:buFont typeface="Wingdings" pitchFamily="2" charset="2"/>
              <a:buAutoNum type="arabicPeriod"/>
            </a:pPr>
            <a:r>
              <a:rPr lang="hr-HR" smtClean="0"/>
              <a:t>Cjelina </a:t>
            </a:r>
            <a:r>
              <a:rPr lang="hr-HR" smtClean="0">
                <a:solidFill>
                  <a:schemeClr val="hlink"/>
                </a:solidFill>
              </a:rPr>
              <a:t>Računalo</a:t>
            </a:r>
            <a:r>
              <a:rPr lang="hr-HR" smtClean="0"/>
              <a:t>.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hr-HR" smtClean="0"/>
              <a:t>Odabrana je mapa naziva </a:t>
            </a:r>
            <a:r>
              <a:rPr lang="hr-HR" smtClean="0">
                <a:solidFill>
                  <a:schemeClr val="hlink"/>
                </a:solidFill>
              </a:rPr>
              <a:t>Mapa</a:t>
            </a:r>
            <a:r>
              <a:rPr lang="hr-HR" smtClean="0"/>
              <a:t>.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hr-HR" smtClean="0"/>
              <a:t>Sadržaj mape naziva </a:t>
            </a:r>
            <a:r>
              <a:rPr lang="hr-HR" smtClean="0">
                <a:solidFill>
                  <a:schemeClr val="hlink"/>
                </a:solidFill>
              </a:rPr>
              <a:t>Mapa</a:t>
            </a:r>
            <a:r>
              <a:rPr lang="hr-HR" sz="2000" smtClean="0"/>
              <a:t>.</a:t>
            </a:r>
            <a:endParaRPr lang="hr-HR" smtClean="0"/>
          </a:p>
        </p:txBody>
      </p:sp>
      <p:pic>
        <p:nvPicPr>
          <p:cNvPr id="56326" name="Picture 6" descr="s57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412875"/>
            <a:ext cx="3632200" cy="4679950"/>
          </a:xfrm>
        </p:spPr>
      </p:pic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4572000" y="2492375"/>
            <a:ext cx="1512888" cy="3024188"/>
          </a:xfrm>
          <a:prstGeom prst="roundRect">
            <a:avLst>
              <a:gd name="adj" fmla="val 6528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56328" name="AutoShape 8"/>
          <p:cNvSpPr>
            <a:spLocks noChangeArrowheads="1"/>
          </p:cNvSpPr>
          <p:nvPr/>
        </p:nvSpPr>
        <p:spPr bwMode="auto">
          <a:xfrm>
            <a:off x="4984750" y="4881563"/>
            <a:ext cx="739775" cy="177800"/>
          </a:xfrm>
          <a:prstGeom prst="roundRect">
            <a:avLst>
              <a:gd name="adj" fmla="val 6528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6300788" y="2420938"/>
            <a:ext cx="1584325" cy="2663825"/>
          </a:xfrm>
          <a:prstGeom prst="roundRect">
            <a:avLst>
              <a:gd name="adj" fmla="val 6528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6877050" y="4508500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5435600" y="2852738"/>
            <a:ext cx="64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4643438" y="4683125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b="1">
                <a:solidFill>
                  <a:srgbClr val="FF33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57347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B55203-0FA8-4AC9-BFF2-13D1C64A051B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Cjelina Računalo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4319587" cy="4419600"/>
          </a:xfrm>
        </p:spPr>
        <p:txBody>
          <a:bodyPr/>
          <a:lstStyle/>
          <a:p>
            <a:pPr eaLnBrk="1" hangingPunct="1"/>
            <a:r>
              <a:rPr lang="hr-HR" smtClean="0"/>
              <a:t>Cjelina </a:t>
            </a:r>
            <a:r>
              <a:rPr lang="hr-HR" smtClean="0">
                <a:solidFill>
                  <a:schemeClr val="hlink"/>
                </a:solidFill>
              </a:rPr>
              <a:t>Računalo</a:t>
            </a:r>
            <a:r>
              <a:rPr lang="hr-HR" smtClean="0"/>
              <a:t> pokazuje </a:t>
            </a:r>
            <a:r>
              <a:rPr lang="hr-HR" smtClean="0">
                <a:solidFill>
                  <a:schemeClr val="hlink"/>
                </a:solidFill>
              </a:rPr>
              <a:t>hijerarhijski raspored mapa</a:t>
            </a:r>
            <a:r>
              <a:rPr lang="hr-HR" smtClean="0"/>
              <a:t> i omogućava </a:t>
            </a:r>
            <a:r>
              <a:rPr lang="hr-HR" smtClean="0">
                <a:solidFill>
                  <a:schemeClr val="hlink"/>
                </a:solidFill>
              </a:rPr>
              <a:t>postavljanje na bilo koju mapu bez otvaranja novog prozora</a:t>
            </a:r>
            <a:r>
              <a:rPr lang="hr-HR" smtClean="0"/>
              <a:t>. </a:t>
            </a:r>
          </a:p>
          <a:p>
            <a:pPr eaLnBrk="1" hangingPunct="1"/>
            <a:r>
              <a:rPr lang="hr-HR" smtClean="0"/>
              <a:t>Hijerarhijski raspored mapa se naziva </a:t>
            </a:r>
            <a:r>
              <a:rPr lang="hr-HR" smtClean="0">
                <a:solidFill>
                  <a:schemeClr val="hlink"/>
                </a:solidFill>
              </a:rPr>
              <a:t>stablo mapa</a:t>
            </a:r>
            <a:r>
              <a:rPr lang="hr-HR" smtClean="0"/>
              <a:t>.</a:t>
            </a:r>
          </a:p>
        </p:txBody>
      </p:sp>
      <p:pic>
        <p:nvPicPr>
          <p:cNvPr id="57350" name="Picture 8" descr="s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33375"/>
            <a:ext cx="28448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58371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B6C713-C390-47D2-BAC3-567A001B37F6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Cjelina Računalo</a:t>
            </a:r>
          </a:p>
        </p:txBody>
      </p:sp>
      <p:sp>
        <p:nvSpPr>
          <p:cNvPr id="5837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AutoNum type="arabicPeriod"/>
            </a:pPr>
            <a:r>
              <a:rPr lang="hr-HR" smtClean="0"/>
              <a:t>Oznaka mape čije su </a:t>
            </a:r>
            <a:r>
              <a:rPr lang="hr-HR" smtClean="0">
                <a:solidFill>
                  <a:schemeClr val="hlink"/>
                </a:solidFill>
              </a:rPr>
              <a:t>podmape prikazane</a:t>
            </a:r>
            <a:r>
              <a:rPr lang="hr-HR" smtClean="0"/>
              <a:t>.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hr-HR" smtClean="0"/>
              <a:t>Oznaka mape čije </a:t>
            </a:r>
            <a:r>
              <a:rPr lang="hr-HR" smtClean="0">
                <a:solidFill>
                  <a:schemeClr val="hlink"/>
                </a:solidFill>
              </a:rPr>
              <a:t>podmape nisu prikazane</a:t>
            </a:r>
            <a:r>
              <a:rPr lang="hr-HR" smtClean="0"/>
              <a:t>.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hr-HR" smtClean="0"/>
              <a:t>Mapa </a:t>
            </a:r>
            <a:r>
              <a:rPr lang="hr-HR" smtClean="0">
                <a:solidFill>
                  <a:schemeClr val="hlink"/>
                </a:solidFill>
              </a:rPr>
              <a:t>s podmapama</a:t>
            </a:r>
            <a:r>
              <a:rPr lang="hr-HR" smtClean="0"/>
              <a:t>.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hr-HR" smtClean="0"/>
              <a:t>Mapa </a:t>
            </a:r>
            <a:r>
              <a:rPr lang="hr-HR" smtClean="0">
                <a:solidFill>
                  <a:schemeClr val="hlink"/>
                </a:solidFill>
              </a:rPr>
              <a:t>nema podmapa.</a:t>
            </a:r>
          </a:p>
        </p:txBody>
      </p:sp>
      <p:pic>
        <p:nvPicPr>
          <p:cNvPr id="58374" name="Picture 6" descr="s59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549275"/>
            <a:ext cx="3290887" cy="5327650"/>
          </a:xfrm>
        </p:spPr>
      </p:pic>
      <p:sp>
        <p:nvSpPr>
          <p:cNvPr id="58375" name="AutoShape 7"/>
          <p:cNvSpPr>
            <a:spLocks noChangeArrowheads="1"/>
          </p:cNvSpPr>
          <p:nvPr/>
        </p:nvSpPr>
        <p:spPr bwMode="auto">
          <a:xfrm>
            <a:off x="5508625" y="2060575"/>
            <a:ext cx="2303463" cy="12969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5508625" y="2492375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58377" name="AutoShape 9"/>
          <p:cNvSpPr>
            <a:spLocks noChangeArrowheads="1"/>
          </p:cNvSpPr>
          <p:nvPr/>
        </p:nvSpPr>
        <p:spPr bwMode="auto">
          <a:xfrm>
            <a:off x="5940425" y="1157288"/>
            <a:ext cx="1844675" cy="3730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7308850" y="10826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58379" name="AutoShape 11"/>
          <p:cNvSpPr>
            <a:spLocks noChangeArrowheads="1"/>
          </p:cNvSpPr>
          <p:nvPr/>
        </p:nvSpPr>
        <p:spPr bwMode="auto">
          <a:xfrm>
            <a:off x="5292725" y="836613"/>
            <a:ext cx="574675" cy="3603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5260975" y="749300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b="1">
                <a:solidFill>
                  <a:srgbClr val="FF3300"/>
                </a:solidFill>
              </a:rPr>
              <a:t> 1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4716463" y="4724400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b="1">
                <a:solidFill>
                  <a:srgbClr val="FF3300"/>
                </a:solidFill>
              </a:rPr>
              <a:t> 2</a:t>
            </a:r>
          </a:p>
        </p:txBody>
      </p:sp>
      <p:sp>
        <p:nvSpPr>
          <p:cNvPr id="58382" name="AutoShape 14"/>
          <p:cNvSpPr>
            <a:spLocks noChangeArrowheads="1"/>
          </p:cNvSpPr>
          <p:nvPr/>
        </p:nvSpPr>
        <p:spPr bwMode="auto">
          <a:xfrm>
            <a:off x="4859338" y="4797425"/>
            <a:ext cx="504825" cy="3730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59395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542D5F-0D52-4A5D-8BDB-991E38A76328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chemeClr val="bg2"/>
                </a:solidFill>
              </a:rPr>
              <a:t>Prikaz Mape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Vježba 27.</a:t>
            </a:r>
          </a:p>
          <a:p>
            <a:pPr eaLnBrk="1" hangingPunct="1">
              <a:defRPr/>
            </a:pPr>
            <a:r>
              <a:rPr lang="hr-HR" smtClean="0"/>
              <a:t>Otvoriti mapu</a:t>
            </a:r>
            <a:r>
              <a:rPr lang="hr-HR" smtClean="0">
                <a:solidFill>
                  <a:srgbClr val="FFCC66"/>
                </a:solidFill>
              </a:rPr>
              <a:t> Za Win</a:t>
            </a:r>
            <a:r>
              <a:rPr lang="hr-HR" smtClean="0"/>
              <a:t>.</a:t>
            </a:r>
            <a:r>
              <a:rPr lang="hr-HR" smtClean="0">
                <a:solidFill>
                  <a:srgbClr val="FFCC66"/>
                </a:solidFill>
              </a:rPr>
              <a:t> </a:t>
            </a:r>
            <a:r>
              <a:rPr lang="hr-HR" smtClean="0"/>
              <a:t>U adresnoj traci pogledati potpuni prikaz adrese mape </a:t>
            </a:r>
            <a:r>
              <a:rPr lang="hr-HR" smtClean="0">
                <a:solidFill>
                  <a:schemeClr val="hlink"/>
                </a:solidFill>
              </a:rPr>
              <a:t>Za Win</a:t>
            </a:r>
            <a:r>
              <a:rPr lang="hr-HR" smtClean="0"/>
              <a:t>.</a:t>
            </a:r>
          </a:p>
          <a:p>
            <a:pPr eaLnBrk="1" hangingPunct="1">
              <a:defRPr/>
            </a:pPr>
            <a:endParaRPr lang="hr-HR" sz="4000" smtClean="0"/>
          </a:p>
          <a:p>
            <a:pPr eaLnBrk="1" hangingPunct="1">
              <a:defRPr/>
            </a:pPr>
            <a:r>
              <a:rPr lang="hr-HR" smtClean="0"/>
              <a:t>Prema adresi iz adresne trake, u cjelini </a:t>
            </a:r>
            <a:r>
              <a:rPr lang="hr-HR" smtClean="0">
                <a:solidFill>
                  <a:schemeClr val="hlink"/>
                </a:solidFill>
              </a:rPr>
              <a:t>Računalo</a:t>
            </a:r>
            <a:r>
              <a:rPr lang="hr-HR" smtClean="0"/>
              <a:t> potražiti mapu </a:t>
            </a:r>
            <a:r>
              <a:rPr lang="hr-HR" smtClean="0">
                <a:solidFill>
                  <a:schemeClr val="hlink"/>
                </a:solidFill>
              </a:rPr>
              <a:t>Za Win</a:t>
            </a:r>
            <a:r>
              <a:rPr lang="hr-HR" smtClean="0"/>
              <a:t>. U</a:t>
            </a:r>
            <a:r>
              <a:rPr lang="hr-HR" smtClean="0">
                <a:solidFill>
                  <a:schemeClr val="tx2"/>
                </a:solidFill>
              </a:rPr>
              <a:t>očiti </a:t>
            </a:r>
            <a:r>
              <a:rPr lang="hr-HR" smtClean="0">
                <a:solidFill>
                  <a:srgbClr val="FFCC66"/>
                </a:solidFill>
              </a:rPr>
              <a:t>stablo mapa </a:t>
            </a:r>
            <a:r>
              <a:rPr lang="hr-HR" smtClean="0"/>
              <a:t>i</a:t>
            </a:r>
            <a:r>
              <a:rPr lang="hr-HR" smtClean="0">
                <a:solidFill>
                  <a:srgbClr val="FFCC66"/>
                </a:solidFill>
              </a:rPr>
              <a:t> oznake </a:t>
            </a:r>
            <a:r>
              <a:rPr lang="hr-HR" smtClean="0">
                <a:solidFill>
                  <a:schemeClr val="hlink"/>
                </a:solidFill>
              </a:rPr>
              <a:t>koje se prikazuju uz mape</a:t>
            </a:r>
            <a:r>
              <a:rPr lang="hr-HR" smtClean="0">
                <a:solidFill>
                  <a:schemeClr val="tx2"/>
                </a:solidFill>
              </a:rPr>
              <a:t>.</a:t>
            </a:r>
            <a:r>
              <a:rPr lang="hr-HR" smtClean="0">
                <a:solidFill>
                  <a:srgbClr val="FFCC66"/>
                </a:solidFill>
              </a:rPr>
              <a:t> </a:t>
            </a:r>
            <a:r>
              <a:rPr lang="hr-HR" smtClean="0">
                <a:solidFill>
                  <a:schemeClr val="tx2"/>
                </a:solidFill>
              </a:rPr>
              <a:t>Koje mape imaju podmape? </a:t>
            </a:r>
            <a:endParaRPr lang="hr-HR" smtClean="0"/>
          </a:p>
        </p:txBody>
      </p:sp>
      <p:pic>
        <p:nvPicPr>
          <p:cNvPr id="59398" name="Picture 4" descr="j0299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188913"/>
            <a:ext cx="657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9" descr="s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3357563"/>
            <a:ext cx="640873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60419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83DDFC-B0A9-42E9-A2AB-3CAC7AEF54B7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Biblioteke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7924800" cy="2620962"/>
          </a:xfrm>
        </p:spPr>
        <p:txBody>
          <a:bodyPr/>
          <a:lstStyle/>
          <a:p>
            <a:r>
              <a:rPr lang="hr-HR" smtClean="0"/>
              <a:t>Osim pohrane datoteka u razne mape, datoteke je moguće </a:t>
            </a:r>
            <a:r>
              <a:rPr lang="hr-HR" smtClean="0">
                <a:solidFill>
                  <a:schemeClr val="hlink"/>
                </a:solidFill>
              </a:rPr>
              <a:t>organizirati i u biblioteke</a:t>
            </a:r>
            <a:r>
              <a:rPr lang="hr-HR" smtClean="0"/>
              <a:t>. </a:t>
            </a:r>
          </a:p>
          <a:p>
            <a:r>
              <a:rPr lang="hr-HR" smtClean="0"/>
              <a:t>Sustav Windows ima </a:t>
            </a:r>
            <a:r>
              <a:rPr lang="hr-HR" smtClean="0">
                <a:solidFill>
                  <a:schemeClr val="hlink"/>
                </a:solidFill>
              </a:rPr>
              <a:t>četiri zadane biblioteke</a:t>
            </a:r>
            <a:r>
              <a:rPr lang="hr-HR" smtClean="0"/>
              <a:t>: </a:t>
            </a:r>
            <a:r>
              <a:rPr lang="hr-HR" smtClean="0">
                <a:solidFill>
                  <a:schemeClr val="hlink"/>
                </a:solidFill>
              </a:rPr>
              <a:t>dokumenti</a:t>
            </a:r>
            <a:r>
              <a:rPr lang="hr-HR" smtClean="0"/>
              <a:t>, </a:t>
            </a:r>
            <a:r>
              <a:rPr lang="hr-HR" smtClean="0">
                <a:solidFill>
                  <a:schemeClr val="hlink"/>
                </a:solidFill>
              </a:rPr>
              <a:t>glazba</a:t>
            </a:r>
            <a:r>
              <a:rPr lang="hr-HR" smtClean="0"/>
              <a:t>, </a:t>
            </a:r>
            <a:r>
              <a:rPr lang="hr-HR" smtClean="0">
                <a:solidFill>
                  <a:schemeClr val="hlink"/>
                </a:solidFill>
              </a:rPr>
              <a:t>slike</a:t>
            </a:r>
            <a:r>
              <a:rPr lang="hr-HR" smtClean="0"/>
              <a:t> i </a:t>
            </a:r>
            <a:r>
              <a:rPr lang="hr-HR" smtClean="0">
                <a:solidFill>
                  <a:schemeClr val="hlink"/>
                </a:solidFill>
              </a:rPr>
              <a:t>videozapisi</a:t>
            </a:r>
            <a:r>
              <a:rPr lang="hr-HR" smtClean="0"/>
              <a:t>. Moguće je stvoriti i </a:t>
            </a:r>
            <a:r>
              <a:rPr lang="hr-HR" smtClean="0">
                <a:solidFill>
                  <a:schemeClr val="hlink"/>
                </a:solidFill>
              </a:rPr>
              <a:t>nove biblioteke</a:t>
            </a:r>
            <a:r>
              <a:rPr lang="hr-HR" smtClean="0"/>
              <a:t>.</a:t>
            </a:r>
          </a:p>
        </p:txBody>
      </p:sp>
      <p:pic>
        <p:nvPicPr>
          <p:cNvPr id="60422" name="Picture 4" descr="s54a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1692275" y="4149725"/>
            <a:ext cx="5545138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61443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6AEC2D-AF4D-48F3-B76B-087BB6373573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Biblioteke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7924800" cy="4419600"/>
          </a:xfrm>
        </p:spPr>
        <p:txBody>
          <a:bodyPr/>
          <a:lstStyle/>
          <a:p>
            <a:r>
              <a:rPr lang="hr-HR" smtClean="0"/>
              <a:t>Korisnici pokreću </a:t>
            </a:r>
            <a:br>
              <a:rPr lang="hr-HR" smtClean="0"/>
            </a:br>
            <a:r>
              <a:rPr lang="hr-HR" smtClean="0"/>
              <a:t>biblioteke kada </a:t>
            </a:r>
            <a:br>
              <a:rPr lang="hr-HR" smtClean="0"/>
            </a:br>
            <a:r>
              <a:rPr lang="hr-HR" smtClean="0"/>
              <a:t>žele </a:t>
            </a:r>
            <a:r>
              <a:rPr lang="hr-HR" smtClean="0">
                <a:solidFill>
                  <a:schemeClr val="hlink"/>
                </a:solidFill>
              </a:rPr>
              <a:t>rukovati i </a:t>
            </a:r>
            <a:br>
              <a:rPr lang="hr-HR" smtClean="0">
                <a:solidFill>
                  <a:schemeClr val="hlink"/>
                </a:solidFill>
              </a:rPr>
            </a:br>
            <a:r>
              <a:rPr lang="hr-HR" smtClean="0">
                <a:solidFill>
                  <a:schemeClr val="hlink"/>
                </a:solidFill>
              </a:rPr>
              <a:t>upravljati </a:t>
            </a:r>
            <a:br>
              <a:rPr lang="hr-HR" smtClean="0">
                <a:solidFill>
                  <a:schemeClr val="hlink"/>
                </a:solidFill>
              </a:rPr>
            </a:br>
            <a:r>
              <a:rPr lang="hr-HR" smtClean="0">
                <a:solidFill>
                  <a:schemeClr val="hlink"/>
                </a:solidFill>
              </a:rPr>
              <a:t>datotekama </a:t>
            </a:r>
            <a:br>
              <a:rPr lang="hr-HR" smtClean="0">
                <a:solidFill>
                  <a:schemeClr val="hlink"/>
                </a:solidFill>
              </a:rPr>
            </a:br>
            <a:r>
              <a:rPr lang="hr-HR" smtClean="0">
                <a:solidFill>
                  <a:schemeClr val="hlink"/>
                </a:solidFill>
              </a:rPr>
              <a:t>određene vrste</a:t>
            </a:r>
            <a:r>
              <a:rPr lang="hr-HR" smtClean="0"/>
              <a:t> </a:t>
            </a:r>
            <a:br>
              <a:rPr lang="hr-HR" smtClean="0"/>
            </a:br>
            <a:r>
              <a:rPr lang="hr-HR" smtClean="0">
                <a:solidFill>
                  <a:schemeClr val="hlink"/>
                </a:solidFill>
              </a:rPr>
              <a:t>bez obzira na to </a:t>
            </a:r>
            <a:br>
              <a:rPr lang="hr-HR" smtClean="0">
                <a:solidFill>
                  <a:schemeClr val="hlink"/>
                </a:solidFill>
              </a:rPr>
            </a:br>
            <a:r>
              <a:rPr lang="hr-HR" smtClean="0">
                <a:solidFill>
                  <a:schemeClr val="hlink"/>
                </a:solidFill>
              </a:rPr>
              <a:t>gdje su smještene</a:t>
            </a:r>
            <a:r>
              <a:rPr lang="hr-HR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hr-HR" smtClean="0"/>
              <a:t>	(npr. dokumentima, glazbom, slikama).</a:t>
            </a:r>
          </a:p>
        </p:txBody>
      </p:sp>
      <p:grpSp>
        <p:nvGrpSpPr>
          <p:cNvPr id="61446" name="Group 9"/>
          <p:cNvGrpSpPr>
            <a:grpSpLocks/>
          </p:cNvGrpSpPr>
          <p:nvPr/>
        </p:nvGrpSpPr>
        <p:grpSpPr bwMode="auto">
          <a:xfrm>
            <a:off x="3708400" y="1700213"/>
            <a:ext cx="4856163" cy="3444875"/>
            <a:chOff x="2245" y="1026"/>
            <a:chExt cx="3059" cy="2170"/>
          </a:xfrm>
        </p:grpSpPr>
        <p:pic>
          <p:nvPicPr>
            <p:cNvPr id="61447" name="Picture 4" descr="s5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45" y="1026"/>
              <a:ext cx="3059" cy="2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48" name="AutoShape 5"/>
            <p:cNvSpPr>
              <a:spLocks noChangeArrowheads="1"/>
            </p:cNvSpPr>
            <p:nvPr/>
          </p:nvSpPr>
          <p:spPr bwMode="auto">
            <a:xfrm>
              <a:off x="2290" y="1888"/>
              <a:ext cx="998" cy="95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61449" name="AutoShape 8"/>
            <p:cNvSpPr>
              <a:spLocks noChangeArrowheads="1"/>
            </p:cNvSpPr>
            <p:nvPr/>
          </p:nvSpPr>
          <p:spPr bwMode="auto">
            <a:xfrm>
              <a:off x="3424" y="1661"/>
              <a:ext cx="1769" cy="1134"/>
            </a:xfrm>
            <a:prstGeom prst="wedgeRectCallout">
              <a:avLst>
                <a:gd name="adj1" fmla="val -58194"/>
                <a:gd name="adj2" fmla="val 8731"/>
              </a:avLst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hr-HR"/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62467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22EFF6-6719-4A54-AF04-9EA3EFF9BFB9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Biblioteke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mtClean="0"/>
              <a:t>Osnovna značajka biblioteka je ta da </a:t>
            </a:r>
            <a:r>
              <a:rPr lang="hr-HR" smtClean="0">
                <a:solidFill>
                  <a:schemeClr val="hlink"/>
                </a:solidFill>
              </a:rPr>
              <a:t>ne pohranjuju datoteke</a:t>
            </a:r>
            <a:r>
              <a:rPr lang="hr-HR" smtClean="0"/>
              <a:t>. </a:t>
            </a:r>
          </a:p>
          <a:p>
            <a:r>
              <a:rPr lang="hr-HR" smtClean="0"/>
              <a:t>One </a:t>
            </a:r>
            <a:r>
              <a:rPr lang="hr-HR" smtClean="0">
                <a:solidFill>
                  <a:schemeClr val="hlink"/>
                </a:solidFill>
              </a:rPr>
              <a:t>nadgledaju mape</a:t>
            </a:r>
            <a:r>
              <a:rPr lang="hr-HR" smtClean="0"/>
              <a:t> i </a:t>
            </a:r>
            <a:r>
              <a:rPr lang="hr-HR" smtClean="0">
                <a:solidFill>
                  <a:schemeClr val="hlink"/>
                </a:solidFill>
              </a:rPr>
              <a:t>prikupljaju podatke o datotekama</a:t>
            </a:r>
            <a:r>
              <a:rPr lang="hr-HR" smtClean="0"/>
              <a:t> pohranjenim u različitim mapama, a potom ih prikazuju </a:t>
            </a:r>
            <a:r>
              <a:rPr lang="hr-HR" smtClean="0">
                <a:solidFill>
                  <a:schemeClr val="hlink"/>
                </a:solidFill>
              </a:rPr>
              <a:t>kao jedinstvenu zbirku</a:t>
            </a:r>
            <a:r>
              <a:rPr lang="hr-HR" smtClean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8195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1970AE-D326-4803-A1E3-0917648FBCF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chemeClr val="bg2"/>
                </a:solidFill>
              </a:rPr>
              <a:t>Prozor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7924800" cy="441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Vježba 15.</a:t>
            </a:r>
          </a:p>
          <a:p>
            <a:pPr eaLnBrk="1" hangingPunct="1">
              <a:defRPr/>
            </a:pPr>
            <a:r>
              <a:rPr lang="hr-HR" dirty="0" smtClean="0"/>
              <a:t>Pokrenuti</a:t>
            </a:r>
            <a:r>
              <a:rPr lang="hr-HR" dirty="0" smtClean="0">
                <a:solidFill>
                  <a:srgbClr val="FFCC66"/>
                </a:solidFill>
              </a:rPr>
              <a:t> izbornik Start</a:t>
            </a:r>
            <a:r>
              <a:rPr lang="hr-HR" dirty="0" smtClean="0"/>
              <a:t>,</a:t>
            </a:r>
            <a:r>
              <a:rPr lang="hr-HR" dirty="0" smtClean="0">
                <a:solidFill>
                  <a:srgbClr val="FFCC66"/>
                </a:solidFill>
              </a:rPr>
              <a:t> </a:t>
            </a:r>
            <a:r>
              <a:rPr lang="hr-HR" dirty="0" smtClean="0"/>
              <a:t>a zatim naredbu</a:t>
            </a:r>
            <a:r>
              <a:rPr lang="hr-HR" dirty="0" smtClean="0">
                <a:solidFill>
                  <a:srgbClr val="FFCC66"/>
                </a:solidFill>
              </a:rPr>
              <a:t> Svi programi/Pomagala/Blok za pisanje</a:t>
            </a:r>
            <a:r>
              <a:rPr lang="hr-HR" dirty="0" smtClean="0"/>
              <a:t>.</a:t>
            </a:r>
          </a:p>
          <a:p>
            <a:pPr eaLnBrk="1" hangingPunct="1">
              <a:defRPr/>
            </a:pPr>
            <a:r>
              <a:rPr lang="hr-HR" dirty="0" smtClean="0">
                <a:solidFill>
                  <a:srgbClr val="FFCC66"/>
                </a:solidFill>
              </a:rPr>
              <a:t>Uočiti </a:t>
            </a:r>
            <a:r>
              <a:rPr lang="hr-HR" dirty="0" smtClean="0"/>
              <a:t>glavne dijelove prozora.</a:t>
            </a:r>
          </a:p>
          <a:p>
            <a:pPr eaLnBrk="1" hangingPunct="1">
              <a:defRPr/>
            </a:pPr>
            <a:r>
              <a:rPr lang="hr-HR" dirty="0" smtClean="0">
                <a:solidFill>
                  <a:schemeClr val="hlink"/>
                </a:solidFill>
              </a:rPr>
              <a:t>Isprobati </a:t>
            </a:r>
            <a:r>
              <a:rPr lang="hr-HR" dirty="0" smtClean="0"/>
              <a:t>gumbe za upravljanje prozorom.</a:t>
            </a:r>
          </a:p>
        </p:txBody>
      </p:sp>
      <p:pic>
        <p:nvPicPr>
          <p:cNvPr id="8198" name="Picture 4" descr="j0299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188913"/>
            <a:ext cx="657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63491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D70B9B-ACC4-4829-B741-100BAE927B83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Biblioteke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07313" cy="4419600"/>
          </a:xfrm>
        </p:spPr>
        <p:txBody>
          <a:bodyPr/>
          <a:lstStyle/>
          <a:p>
            <a:r>
              <a:rPr lang="hr-HR" smtClean="0"/>
              <a:t>Po osnovnoj postavci biblioteke </a:t>
            </a:r>
            <a:r>
              <a:rPr lang="hr-HR" smtClean="0">
                <a:solidFill>
                  <a:schemeClr val="hlink"/>
                </a:solidFill>
              </a:rPr>
              <a:t>prikupljaju podatke </a:t>
            </a:r>
            <a:r>
              <a:rPr lang="hr-HR" smtClean="0"/>
              <a:t>o datotekama pohranjenim</a:t>
            </a:r>
            <a:r>
              <a:rPr lang="hr-HR" smtClean="0">
                <a:solidFill>
                  <a:schemeClr val="hlink"/>
                </a:solidFill>
              </a:rPr>
              <a:t> u osobnoj mapi trenutno otvorenog korisničkog računa</a:t>
            </a:r>
            <a:r>
              <a:rPr lang="hr-HR" smtClean="0"/>
              <a:t>.</a:t>
            </a:r>
          </a:p>
          <a:p>
            <a:r>
              <a:rPr lang="hr-HR" smtClean="0"/>
              <a:t>Da bi biblioteke mogle </a:t>
            </a:r>
            <a:r>
              <a:rPr lang="hr-HR" smtClean="0">
                <a:solidFill>
                  <a:schemeClr val="hlink"/>
                </a:solidFill>
              </a:rPr>
              <a:t>prikupljati podatke</a:t>
            </a:r>
            <a:r>
              <a:rPr lang="hr-HR" smtClean="0"/>
              <a:t> i o datotekama </a:t>
            </a:r>
            <a:r>
              <a:rPr lang="hr-HR" smtClean="0">
                <a:solidFill>
                  <a:schemeClr val="hlink"/>
                </a:solidFill>
              </a:rPr>
              <a:t>proizvoljno odabranih mapa</a:t>
            </a:r>
            <a:r>
              <a:rPr lang="hr-HR" smtClean="0"/>
              <a:t>, </a:t>
            </a:r>
            <a:r>
              <a:rPr lang="hr-HR" smtClean="0">
                <a:solidFill>
                  <a:schemeClr val="hlink"/>
                </a:solidFill>
              </a:rPr>
              <a:t>mape </a:t>
            </a:r>
            <a:r>
              <a:rPr lang="hr-HR" smtClean="0"/>
              <a:t>treba </a:t>
            </a:r>
            <a:r>
              <a:rPr lang="hr-HR" smtClean="0">
                <a:solidFill>
                  <a:schemeClr val="hlink"/>
                </a:solidFill>
              </a:rPr>
              <a:t>uključiti u odgovarajuću biblioteku</a:t>
            </a:r>
            <a:r>
              <a:rPr lang="hr-HR" smtClean="0"/>
              <a:t>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7924800" cy="1223962"/>
          </a:xfrm>
        </p:spPr>
        <p:txBody>
          <a:bodyPr/>
          <a:lstStyle/>
          <a:p>
            <a:r>
              <a:rPr lang="hr-HR" smtClean="0"/>
              <a:t>Da bi se vidjelo </a:t>
            </a:r>
            <a:r>
              <a:rPr lang="hr-HR" smtClean="0">
                <a:solidFill>
                  <a:schemeClr val="hlink"/>
                </a:solidFill>
              </a:rPr>
              <a:t>koje su mape uključene u biblioteku</a:t>
            </a:r>
            <a:r>
              <a:rPr lang="hr-HR" smtClean="0"/>
              <a:t>, potrebno je birati naredbu </a:t>
            </a:r>
            <a:r>
              <a:rPr lang="hr-HR" smtClean="0">
                <a:solidFill>
                  <a:schemeClr val="hlink"/>
                </a:solidFill>
              </a:rPr>
              <a:t>mjesta</a:t>
            </a:r>
            <a:r>
              <a:rPr lang="hr-HR" smtClean="0"/>
              <a:t>.</a:t>
            </a:r>
          </a:p>
        </p:txBody>
      </p:sp>
      <p:pic>
        <p:nvPicPr>
          <p:cNvPr id="64515" name="Picture 4" descr="s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196975"/>
            <a:ext cx="7345363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AutoShape 5"/>
          <p:cNvSpPr>
            <a:spLocks noChangeArrowheads="1"/>
          </p:cNvSpPr>
          <p:nvPr/>
        </p:nvSpPr>
        <p:spPr bwMode="auto">
          <a:xfrm>
            <a:off x="3924300" y="2466975"/>
            <a:ext cx="503238" cy="2413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64517" name="AutoShape 6"/>
          <p:cNvSpPr>
            <a:spLocks noChangeArrowheads="1"/>
          </p:cNvSpPr>
          <p:nvPr/>
        </p:nvSpPr>
        <p:spPr bwMode="auto">
          <a:xfrm>
            <a:off x="3492500" y="3860800"/>
            <a:ext cx="4824413" cy="2736850"/>
          </a:xfrm>
          <a:prstGeom prst="roundRect">
            <a:avLst>
              <a:gd name="adj" fmla="val 3829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64518" name="AutoShape 7"/>
          <p:cNvSpPr>
            <a:spLocks noChangeArrowheads="1"/>
          </p:cNvSpPr>
          <p:nvPr/>
        </p:nvSpPr>
        <p:spPr bwMode="auto">
          <a:xfrm>
            <a:off x="5867400" y="2276475"/>
            <a:ext cx="3095625" cy="1223963"/>
          </a:xfrm>
          <a:prstGeom prst="wedgeRectCallout">
            <a:avLst>
              <a:gd name="adj1" fmla="val 11130"/>
              <a:gd name="adj2" fmla="val 186185"/>
            </a:avLst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400"/>
              <a:t>Za </a:t>
            </a:r>
            <a:r>
              <a:rPr lang="hr-HR" sz="2400">
                <a:solidFill>
                  <a:schemeClr val="hlink"/>
                </a:solidFill>
              </a:rPr>
              <a:t>uključivanje nove mape u datoteku</a:t>
            </a:r>
            <a:r>
              <a:rPr lang="hr-HR" sz="2400"/>
              <a:t> valja birati </a:t>
            </a:r>
            <a:r>
              <a:rPr lang="hr-HR" sz="2400">
                <a:solidFill>
                  <a:schemeClr val="hlink"/>
                </a:solidFill>
              </a:rPr>
              <a:t>Dodaj</a:t>
            </a:r>
            <a:r>
              <a:rPr lang="hr-HR" sz="2400"/>
              <a:t>.</a:t>
            </a:r>
          </a:p>
        </p:txBody>
      </p:sp>
      <p:sp>
        <p:nvSpPr>
          <p:cNvPr id="64519" name="AutoShape 8"/>
          <p:cNvSpPr>
            <a:spLocks noChangeArrowheads="1"/>
          </p:cNvSpPr>
          <p:nvPr/>
        </p:nvSpPr>
        <p:spPr bwMode="auto">
          <a:xfrm>
            <a:off x="7451725" y="5229225"/>
            <a:ext cx="720725" cy="2159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65539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59FDE3-ED22-4DAE-9BCF-DFE7263B4074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Biblioteke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mtClean="0"/>
              <a:t>Mapa se u biblioteku može uključiti i tako da se na nju pozove </a:t>
            </a:r>
            <a:r>
              <a:rPr lang="hr-HR" smtClean="0">
                <a:solidFill>
                  <a:schemeClr val="hlink"/>
                </a:solidFill>
              </a:rPr>
              <a:t>kontekstualni izbornik</a:t>
            </a:r>
            <a:r>
              <a:rPr lang="hr-HR" smtClean="0"/>
              <a:t> pa odabere naredba </a:t>
            </a:r>
            <a:r>
              <a:rPr lang="hr-HR" smtClean="0">
                <a:solidFill>
                  <a:schemeClr val="hlink"/>
                </a:solidFill>
              </a:rPr>
              <a:t>Uključi u biblioteku</a:t>
            </a:r>
            <a:r>
              <a:rPr lang="hr-HR" smtClean="0"/>
              <a:t>.</a:t>
            </a:r>
          </a:p>
        </p:txBody>
      </p:sp>
      <p:grpSp>
        <p:nvGrpSpPr>
          <p:cNvPr id="65542" name="Group 9"/>
          <p:cNvGrpSpPr>
            <a:grpSpLocks/>
          </p:cNvGrpSpPr>
          <p:nvPr/>
        </p:nvGrpSpPr>
        <p:grpSpPr bwMode="auto">
          <a:xfrm>
            <a:off x="2268538" y="3213100"/>
            <a:ext cx="4608512" cy="2447925"/>
            <a:chOff x="1594" y="2325"/>
            <a:chExt cx="2812" cy="1469"/>
          </a:xfrm>
        </p:grpSpPr>
        <p:pic>
          <p:nvPicPr>
            <p:cNvPr id="65543" name="Picture 8" descr="s5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94" y="2325"/>
              <a:ext cx="2812" cy="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44" name="AutoShape 5"/>
            <p:cNvSpPr>
              <a:spLocks noChangeArrowheads="1"/>
            </p:cNvSpPr>
            <p:nvPr/>
          </p:nvSpPr>
          <p:spPr bwMode="auto">
            <a:xfrm>
              <a:off x="1938" y="3005"/>
              <a:ext cx="1215" cy="15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65545" name="AutoShape 6"/>
            <p:cNvSpPr>
              <a:spLocks noChangeArrowheads="1"/>
            </p:cNvSpPr>
            <p:nvPr/>
          </p:nvSpPr>
          <p:spPr bwMode="auto">
            <a:xfrm>
              <a:off x="3153" y="2977"/>
              <a:ext cx="771" cy="63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66563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B78697-D47C-4090-8198-9CA1CCF120D8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Biblioteke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mtClean="0">
                <a:solidFill>
                  <a:schemeClr val="hlink"/>
                </a:solidFill>
              </a:rPr>
              <a:t>Brisanjem biblioteke</a:t>
            </a:r>
            <a:r>
              <a:rPr lang="hr-HR" smtClean="0"/>
              <a:t>, datoteke i mape koje su bile dostupne u biblioteci </a:t>
            </a:r>
            <a:r>
              <a:rPr lang="hr-HR" smtClean="0">
                <a:solidFill>
                  <a:schemeClr val="hlink"/>
                </a:solidFill>
              </a:rPr>
              <a:t>neće biti obrisane</a:t>
            </a:r>
            <a:r>
              <a:rPr lang="hr-HR" smtClean="0"/>
              <a:t>.</a:t>
            </a:r>
          </a:p>
          <a:p>
            <a:r>
              <a:rPr lang="hr-HR" smtClean="0"/>
              <a:t>Ako se </a:t>
            </a:r>
            <a:r>
              <a:rPr lang="hr-HR" smtClean="0">
                <a:solidFill>
                  <a:schemeClr val="hlink"/>
                </a:solidFill>
              </a:rPr>
              <a:t>u biblioteci izbrišu</a:t>
            </a:r>
            <a:r>
              <a:rPr lang="hr-HR" smtClean="0"/>
              <a:t> datoteke ili mape, one </a:t>
            </a:r>
            <a:r>
              <a:rPr lang="hr-HR" smtClean="0">
                <a:solidFill>
                  <a:schemeClr val="hlink"/>
                </a:solidFill>
              </a:rPr>
              <a:t>neće biti izbrisane i na izvornim mjestima</a:t>
            </a:r>
            <a:r>
              <a:rPr lang="hr-HR" smtClean="0"/>
              <a:t>.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67587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67951D-68B8-4185-A198-CE545CEB9A85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Datoteka - spremanje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557338"/>
            <a:ext cx="7416800" cy="4419600"/>
          </a:xfrm>
        </p:spPr>
        <p:txBody>
          <a:bodyPr/>
          <a:lstStyle/>
          <a:p>
            <a:pPr eaLnBrk="1" hangingPunct="1"/>
            <a:r>
              <a:rPr lang="hr-HR" smtClean="0">
                <a:solidFill>
                  <a:schemeClr val="hlink"/>
                </a:solidFill>
              </a:rPr>
              <a:t>Datoteka će biti bespovratno izgubljena </a:t>
            </a:r>
            <a:r>
              <a:rPr lang="hr-HR" smtClean="0"/>
              <a:t>čim se izađe iz programa u kome je datoteka nastala, ako se prethodno</a:t>
            </a:r>
            <a:r>
              <a:rPr lang="hr-HR" smtClean="0">
                <a:solidFill>
                  <a:schemeClr val="hlink"/>
                </a:solidFill>
              </a:rPr>
              <a:t> ne spremi na neki od trajnih memorijskih medija</a:t>
            </a:r>
            <a:r>
              <a:rPr lang="hr-HR" smtClean="0"/>
              <a:t>. </a:t>
            </a:r>
          </a:p>
          <a:p>
            <a:pPr eaLnBrk="1" hangingPunct="1"/>
            <a:r>
              <a:rPr lang="hr-HR" smtClean="0"/>
              <a:t>Datoteka se sprema:</a:t>
            </a:r>
          </a:p>
          <a:p>
            <a:pPr lvl="1" eaLnBrk="1" hangingPunct="1"/>
            <a:r>
              <a:rPr lang="hr-HR" smtClean="0"/>
              <a:t>izbornik </a:t>
            </a:r>
            <a:r>
              <a:rPr lang="hr-HR" smtClean="0">
                <a:solidFill>
                  <a:schemeClr val="hlink"/>
                </a:solidFill>
              </a:rPr>
              <a:t>Datoteka</a:t>
            </a:r>
            <a:r>
              <a:rPr lang="hr-HR" smtClean="0"/>
              <a:t>, </a:t>
            </a:r>
          </a:p>
          <a:p>
            <a:pPr lvl="1" eaLnBrk="1" hangingPunct="1"/>
            <a:r>
              <a:rPr lang="hr-HR" smtClean="0"/>
              <a:t>naredbe </a:t>
            </a:r>
            <a:r>
              <a:rPr lang="hr-HR" smtClean="0">
                <a:solidFill>
                  <a:schemeClr val="hlink"/>
                </a:solidFill>
              </a:rPr>
              <a:t>Spremi kao....</a:t>
            </a:r>
            <a:r>
              <a:rPr lang="hr-HR" smtClean="0"/>
              <a:t> </a:t>
            </a:r>
          </a:p>
        </p:txBody>
      </p:sp>
      <p:pic>
        <p:nvPicPr>
          <p:cNvPr id="67590" name="Picture 8" descr="s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284538"/>
            <a:ext cx="3455988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1" name="AutoShape 9"/>
          <p:cNvSpPr>
            <a:spLocks noChangeArrowheads="1"/>
          </p:cNvSpPr>
          <p:nvPr/>
        </p:nvSpPr>
        <p:spPr bwMode="auto">
          <a:xfrm>
            <a:off x="5148263" y="4221163"/>
            <a:ext cx="1846262" cy="1682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67592" name="AutoShape 10"/>
          <p:cNvSpPr>
            <a:spLocks noChangeArrowheads="1"/>
          </p:cNvSpPr>
          <p:nvPr/>
        </p:nvSpPr>
        <p:spPr bwMode="auto">
          <a:xfrm>
            <a:off x="5148263" y="3500438"/>
            <a:ext cx="431800" cy="2000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68611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0318A9-A064-47B3-8756-89C9BB495597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Datoteka - spremanje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3386138" cy="4205288"/>
          </a:xfrm>
        </p:spPr>
        <p:txBody>
          <a:bodyPr/>
          <a:lstStyle/>
          <a:p>
            <a:r>
              <a:rPr lang="hr-HR" smtClean="0"/>
              <a:t>Ako traka izbornika nije dostupna, potrebno je birati za to</a:t>
            </a:r>
            <a:r>
              <a:rPr lang="hr-HR" smtClean="0">
                <a:solidFill>
                  <a:schemeClr val="hlink"/>
                </a:solidFill>
              </a:rPr>
              <a:t> predviđen gumb</a:t>
            </a:r>
            <a:r>
              <a:rPr lang="hr-HR" smtClean="0"/>
              <a:t>, a potom naredbu </a:t>
            </a:r>
            <a:r>
              <a:rPr lang="hr-HR" smtClean="0">
                <a:solidFill>
                  <a:schemeClr val="hlink"/>
                </a:solidFill>
              </a:rPr>
              <a:t>Spremi kao…</a:t>
            </a:r>
          </a:p>
        </p:txBody>
      </p:sp>
      <p:pic>
        <p:nvPicPr>
          <p:cNvPr id="68614" name="Picture 6" descr="s76"/>
          <p:cNvPicPr>
            <a:picLocks noChangeAspect="1" noChangeArrowheads="1"/>
          </p:cNvPicPr>
          <p:nvPr/>
        </p:nvPicPr>
        <p:blipFill>
          <a:blip r:embed="rId2" cstate="print">
            <a:lum bright="-24000" contrast="12000"/>
          </a:blip>
          <a:srcRect/>
          <a:stretch>
            <a:fillRect/>
          </a:stretch>
        </p:blipFill>
        <p:spPr bwMode="auto">
          <a:xfrm>
            <a:off x="4356100" y="1268413"/>
            <a:ext cx="372268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7" descr="s76"/>
          <p:cNvPicPr>
            <a:picLocks noChangeAspect="1" noChangeArrowheads="1"/>
          </p:cNvPicPr>
          <p:nvPr/>
        </p:nvPicPr>
        <p:blipFill>
          <a:blip r:embed="rId2" cstate="print">
            <a:lum bright="-24000" contrast="12000"/>
          </a:blip>
          <a:srcRect r="69040" b="86964"/>
          <a:stretch>
            <a:fillRect/>
          </a:stretch>
        </p:blipFill>
        <p:spPr bwMode="auto">
          <a:xfrm>
            <a:off x="1403350" y="4581525"/>
            <a:ext cx="25209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6" name="AutoShape 8"/>
          <p:cNvSpPr>
            <a:spLocks noChangeArrowheads="1"/>
          </p:cNvSpPr>
          <p:nvPr/>
        </p:nvSpPr>
        <p:spPr bwMode="auto">
          <a:xfrm>
            <a:off x="4427538" y="1484313"/>
            <a:ext cx="504825" cy="2889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68617" name="AutoShape 9"/>
          <p:cNvSpPr>
            <a:spLocks noChangeArrowheads="1"/>
          </p:cNvSpPr>
          <p:nvPr/>
        </p:nvSpPr>
        <p:spPr bwMode="auto">
          <a:xfrm>
            <a:off x="4427538" y="2924175"/>
            <a:ext cx="2376487" cy="3603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68618" name="AutoShape 10"/>
          <p:cNvSpPr>
            <a:spLocks noChangeArrowheads="1"/>
          </p:cNvSpPr>
          <p:nvPr/>
        </p:nvSpPr>
        <p:spPr bwMode="auto">
          <a:xfrm>
            <a:off x="1547813" y="5084763"/>
            <a:ext cx="1152525" cy="5048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3" descr="s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268413"/>
            <a:ext cx="6237288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AutoShape 6"/>
          <p:cNvSpPr>
            <a:spLocks noChangeArrowheads="1"/>
          </p:cNvSpPr>
          <p:nvPr/>
        </p:nvSpPr>
        <p:spPr bwMode="auto">
          <a:xfrm>
            <a:off x="900113" y="404813"/>
            <a:ext cx="3816350" cy="574675"/>
          </a:xfrm>
          <a:prstGeom prst="wedgeRectCallout">
            <a:avLst>
              <a:gd name="adj1" fmla="val 32694"/>
              <a:gd name="adj2" fmla="val 145306"/>
            </a:avLst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400"/>
              <a:t>Izabrati </a:t>
            </a:r>
            <a:r>
              <a:rPr lang="hr-HR" sz="2400">
                <a:solidFill>
                  <a:schemeClr val="hlink"/>
                </a:solidFill>
              </a:rPr>
              <a:t>mjesto pohrane</a:t>
            </a:r>
          </a:p>
        </p:txBody>
      </p:sp>
      <p:sp>
        <p:nvSpPr>
          <p:cNvPr id="69636" name="AutoShape 7"/>
          <p:cNvSpPr>
            <a:spLocks noChangeArrowheads="1"/>
          </p:cNvSpPr>
          <p:nvPr/>
        </p:nvSpPr>
        <p:spPr bwMode="auto">
          <a:xfrm>
            <a:off x="323850" y="3789363"/>
            <a:ext cx="1655763" cy="935037"/>
          </a:xfrm>
          <a:prstGeom prst="wedgeRectCallout">
            <a:avLst>
              <a:gd name="adj1" fmla="val 136000"/>
              <a:gd name="adj2" fmla="val 32005"/>
            </a:avLst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400"/>
              <a:t>Upisati </a:t>
            </a:r>
            <a:r>
              <a:rPr lang="hr-HR" sz="2400">
                <a:solidFill>
                  <a:schemeClr val="hlink"/>
                </a:solidFill>
              </a:rPr>
              <a:t>naziv</a:t>
            </a:r>
          </a:p>
        </p:txBody>
      </p:sp>
      <p:sp>
        <p:nvSpPr>
          <p:cNvPr id="69637" name="AutoShape 8"/>
          <p:cNvSpPr>
            <a:spLocks noChangeArrowheads="1"/>
          </p:cNvSpPr>
          <p:nvPr/>
        </p:nvSpPr>
        <p:spPr bwMode="auto">
          <a:xfrm>
            <a:off x="539750" y="5589588"/>
            <a:ext cx="4608513" cy="936625"/>
          </a:xfrm>
          <a:prstGeom prst="wedgeRectCallout">
            <a:avLst>
              <a:gd name="adj1" fmla="val 23509"/>
              <a:gd name="adj2" fmla="val -116440"/>
            </a:avLst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400"/>
              <a:t>Iz ponuđenog popisa moguće je odabrati </a:t>
            </a:r>
            <a:r>
              <a:rPr lang="hr-HR" sz="2400">
                <a:solidFill>
                  <a:schemeClr val="hlink"/>
                </a:solidFill>
              </a:rPr>
              <a:t>oblik (vrstu) datoteke</a:t>
            </a:r>
            <a:r>
              <a:rPr lang="hr-HR" sz="2400"/>
              <a:t>.</a:t>
            </a:r>
          </a:p>
        </p:txBody>
      </p:sp>
      <p:sp>
        <p:nvSpPr>
          <p:cNvPr id="69638" name="AutoShape 9"/>
          <p:cNvSpPr>
            <a:spLocks noChangeArrowheads="1"/>
          </p:cNvSpPr>
          <p:nvPr/>
        </p:nvSpPr>
        <p:spPr bwMode="auto">
          <a:xfrm>
            <a:off x="6588125" y="5734050"/>
            <a:ext cx="1655763" cy="935038"/>
          </a:xfrm>
          <a:prstGeom prst="wedgeRectCallout">
            <a:avLst>
              <a:gd name="adj1" fmla="val 8292"/>
              <a:gd name="adj2" fmla="val -91764"/>
            </a:avLst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400"/>
              <a:t>Na kraju </a:t>
            </a:r>
            <a:r>
              <a:rPr lang="hr-HR" sz="2400">
                <a:solidFill>
                  <a:schemeClr val="hlink"/>
                </a:solidFill>
              </a:rPr>
              <a:t>Spremi</a:t>
            </a:r>
          </a:p>
        </p:txBody>
      </p:sp>
      <p:sp>
        <p:nvSpPr>
          <p:cNvPr id="69639" name="AutoShape 9"/>
          <p:cNvSpPr>
            <a:spLocks noChangeArrowheads="1"/>
          </p:cNvSpPr>
          <p:nvPr/>
        </p:nvSpPr>
        <p:spPr bwMode="auto">
          <a:xfrm>
            <a:off x="3395663" y="4581525"/>
            <a:ext cx="528637" cy="1428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69640" name="AutoShape 10"/>
          <p:cNvSpPr>
            <a:spLocks noChangeArrowheads="1"/>
          </p:cNvSpPr>
          <p:nvPr/>
        </p:nvSpPr>
        <p:spPr bwMode="auto">
          <a:xfrm>
            <a:off x="3405188" y="4776788"/>
            <a:ext cx="1527175" cy="2222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69641" name="AutoShape 11"/>
          <p:cNvSpPr>
            <a:spLocks noChangeArrowheads="1"/>
          </p:cNvSpPr>
          <p:nvPr/>
        </p:nvSpPr>
        <p:spPr bwMode="auto">
          <a:xfrm>
            <a:off x="6818313" y="5129213"/>
            <a:ext cx="777875" cy="2127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69642" name="AutoShape 12"/>
          <p:cNvSpPr>
            <a:spLocks noChangeArrowheads="1"/>
          </p:cNvSpPr>
          <p:nvPr/>
        </p:nvSpPr>
        <p:spPr bwMode="auto">
          <a:xfrm>
            <a:off x="2916238" y="1519238"/>
            <a:ext cx="3887787" cy="254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70659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875ED1-D3D6-4C6C-B490-E8652E08AE0D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Datoteka - spremanje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mtClean="0"/>
              <a:t>Većina programa po zadanoj postavci datoteku sprema </a:t>
            </a:r>
            <a:r>
              <a:rPr lang="hr-HR" smtClean="0">
                <a:solidFill>
                  <a:schemeClr val="hlink"/>
                </a:solidFill>
              </a:rPr>
              <a:t>u jednu od osobnih mapa trenutno otvorenog korisničkog računa</a:t>
            </a:r>
            <a:r>
              <a:rPr lang="hr-HR" smtClean="0"/>
              <a:t> (ovisno o vrsti datoteke), zbog lakšeg pronalaženja datoteka. </a:t>
            </a:r>
          </a:p>
          <a:p>
            <a:r>
              <a:rPr lang="hr-HR" smtClean="0"/>
              <a:t>Tako pohranjene datoteke mogu se pronaći i u odgovarajućim bibliotekama.</a:t>
            </a:r>
          </a:p>
        </p:txBody>
      </p:sp>
      <p:pic>
        <p:nvPicPr>
          <p:cNvPr id="70662" name="Picture 5" descr="s60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 l="28862" t="18716" b="47263"/>
          <a:stretch>
            <a:fillRect/>
          </a:stretch>
        </p:blipFill>
        <p:spPr bwMode="auto">
          <a:xfrm>
            <a:off x="2627313" y="4581525"/>
            <a:ext cx="44370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71683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1089FD-3E76-4AD7-A505-72D7C7267064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chemeClr val="bg2"/>
                </a:solidFill>
              </a:rPr>
              <a:t>Datoteka - spremanje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Vježba 28.a</a:t>
            </a:r>
          </a:p>
          <a:p>
            <a:pPr eaLnBrk="1" hangingPunct="1">
              <a:defRPr/>
            </a:pPr>
            <a:r>
              <a:rPr lang="hr-HR" smtClean="0"/>
              <a:t>Odabrati naredbu</a:t>
            </a:r>
            <a:r>
              <a:rPr lang="hr-HR" smtClean="0">
                <a:solidFill>
                  <a:srgbClr val="FFCC66"/>
                </a:solidFill>
              </a:rPr>
              <a:t> Svi programi </a:t>
            </a:r>
            <a:r>
              <a:rPr lang="hr-HR" smtClean="0"/>
              <a:t>iz ponude izbornika</a:t>
            </a:r>
            <a:r>
              <a:rPr lang="hr-HR" smtClean="0">
                <a:solidFill>
                  <a:srgbClr val="FFCC66"/>
                </a:solidFill>
              </a:rPr>
              <a:t> Start</a:t>
            </a:r>
            <a:r>
              <a:rPr lang="hr-HR" smtClean="0"/>
              <a:t>, a potom</a:t>
            </a:r>
            <a:r>
              <a:rPr lang="hr-HR" smtClean="0">
                <a:solidFill>
                  <a:srgbClr val="FFCC66"/>
                </a:solidFill>
              </a:rPr>
              <a:t> Pomagala/Blok za pisanje.</a:t>
            </a:r>
          </a:p>
          <a:p>
            <a:pPr eaLnBrk="1" hangingPunct="1">
              <a:defRPr/>
            </a:pPr>
            <a:r>
              <a:rPr lang="hr-HR" smtClean="0"/>
              <a:t>Novootvorenu datoteku spremiti pod nazivom </a:t>
            </a:r>
            <a:r>
              <a:rPr lang="hr-HR" smtClean="0">
                <a:solidFill>
                  <a:schemeClr val="hlink"/>
                </a:solidFill>
              </a:rPr>
              <a:t>Plan</a:t>
            </a:r>
            <a:r>
              <a:rPr lang="hr-HR" smtClean="0"/>
              <a:t> u mapu </a:t>
            </a:r>
            <a:r>
              <a:rPr lang="hr-HR" smtClean="0">
                <a:solidFill>
                  <a:schemeClr val="hlink"/>
                </a:solidFill>
              </a:rPr>
              <a:t>Moji dokumenti</a:t>
            </a:r>
            <a:r>
              <a:rPr lang="hr-HR" smtClean="0"/>
              <a:t>. 	</a:t>
            </a:r>
          </a:p>
        </p:txBody>
      </p:sp>
      <p:pic>
        <p:nvPicPr>
          <p:cNvPr id="71686" name="Picture 4" descr="j0299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188913"/>
            <a:ext cx="657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72707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074407-5321-4EEE-A328-46CAC8E61C8A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Ponovno spremanje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Pri </a:t>
            </a:r>
            <a:r>
              <a:rPr lang="hr-HR" smtClean="0">
                <a:solidFill>
                  <a:schemeClr val="hlink"/>
                </a:solidFill>
              </a:rPr>
              <a:t>svakoj promjeni datoteke</a:t>
            </a:r>
            <a:r>
              <a:rPr lang="hr-HR" smtClean="0"/>
              <a:t>, datoteku treba </a:t>
            </a:r>
            <a:r>
              <a:rPr lang="hr-HR" smtClean="0">
                <a:solidFill>
                  <a:schemeClr val="hlink"/>
                </a:solidFill>
              </a:rPr>
              <a:t>ponovo spremiti</a:t>
            </a:r>
            <a:r>
              <a:rPr lang="hr-HR" smtClean="0"/>
              <a:t>. Za ponovno spremanje dovoljno je birati naredbu </a:t>
            </a:r>
            <a:r>
              <a:rPr lang="hr-HR" smtClean="0">
                <a:solidFill>
                  <a:schemeClr val="hlink"/>
                </a:solidFill>
              </a:rPr>
              <a:t>Spremi</a:t>
            </a:r>
            <a:r>
              <a:rPr lang="hr-HR" smtClean="0"/>
              <a:t>.</a:t>
            </a:r>
          </a:p>
        </p:txBody>
      </p:sp>
      <p:grpSp>
        <p:nvGrpSpPr>
          <p:cNvPr id="72710" name="Group 7"/>
          <p:cNvGrpSpPr>
            <a:grpSpLocks/>
          </p:cNvGrpSpPr>
          <p:nvPr/>
        </p:nvGrpSpPr>
        <p:grpSpPr bwMode="auto">
          <a:xfrm>
            <a:off x="2916238" y="3284538"/>
            <a:ext cx="3095625" cy="2303462"/>
            <a:chOff x="1701" y="1979"/>
            <a:chExt cx="2222" cy="1810"/>
          </a:xfrm>
        </p:grpSpPr>
        <p:pic>
          <p:nvPicPr>
            <p:cNvPr id="72711" name="Picture 4" descr="doddata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01" y="1979"/>
              <a:ext cx="2222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12" name="AutoShape 5"/>
            <p:cNvSpPr>
              <a:spLocks noChangeArrowheads="1"/>
            </p:cNvSpPr>
            <p:nvPr/>
          </p:nvSpPr>
          <p:spPr bwMode="auto">
            <a:xfrm>
              <a:off x="1701" y="1993"/>
              <a:ext cx="557" cy="16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72713" name="AutoShape 6"/>
            <p:cNvSpPr>
              <a:spLocks noChangeArrowheads="1"/>
            </p:cNvSpPr>
            <p:nvPr/>
          </p:nvSpPr>
          <p:spPr bwMode="auto">
            <a:xfrm>
              <a:off x="1882" y="2568"/>
              <a:ext cx="613" cy="22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9219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579F06-BCF9-45C0-B034-EFBFD631380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Promjena veličine i položaja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07313" cy="4419600"/>
          </a:xfrm>
        </p:spPr>
        <p:txBody>
          <a:bodyPr/>
          <a:lstStyle/>
          <a:p>
            <a:pPr eaLnBrk="1" hangingPunct="1"/>
            <a:r>
              <a:rPr lang="hr-HR" smtClean="0">
                <a:solidFill>
                  <a:schemeClr val="hlink"/>
                </a:solidFill>
              </a:rPr>
              <a:t>Veličina prozora</a:t>
            </a:r>
            <a:r>
              <a:rPr lang="hr-HR" smtClean="0"/>
              <a:t> se može mijenjati postavljanjem pokazivača miša </a:t>
            </a:r>
            <a:r>
              <a:rPr lang="hr-HR" smtClean="0">
                <a:solidFill>
                  <a:schemeClr val="hlink"/>
                </a:solidFill>
              </a:rPr>
              <a:t>na rub prozora</a:t>
            </a:r>
            <a:r>
              <a:rPr lang="hr-HR" smtClean="0"/>
              <a:t> i </a:t>
            </a:r>
            <a:r>
              <a:rPr lang="hr-HR" smtClean="0">
                <a:solidFill>
                  <a:schemeClr val="hlink"/>
                </a:solidFill>
              </a:rPr>
              <a:t>povlaćenjem uz pritisnutu lijevu tipku miša</a:t>
            </a:r>
            <a:r>
              <a:rPr lang="hr-HR" smtClean="0"/>
              <a:t>, do postizanja željene veličine.</a:t>
            </a:r>
          </a:p>
          <a:p>
            <a:pPr eaLnBrk="1" hangingPunct="1"/>
            <a:r>
              <a:rPr lang="hr-HR" smtClean="0"/>
              <a:t>Prozor se može </a:t>
            </a:r>
            <a:r>
              <a:rPr lang="hr-HR" smtClean="0">
                <a:solidFill>
                  <a:schemeClr val="hlink"/>
                </a:solidFill>
              </a:rPr>
              <a:t>premještati</a:t>
            </a:r>
            <a:r>
              <a:rPr lang="hr-HR" smtClean="0"/>
              <a:t> postavljanjem pokazivača miša </a:t>
            </a:r>
            <a:r>
              <a:rPr lang="hr-HR" smtClean="0">
                <a:solidFill>
                  <a:schemeClr val="hlink"/>
                </a:solidFill>
              </a:rPr>
              <a:t>unutar naslovne trake prozora</a:t>
            </a:r>
            <a:r>
              <a:rPr lang="hr-HR" smtClean="0"/>
              <a:t> i </a:t>
            </a:r>
            <a:r>
              <a:rPr lang="hr-HR" smtClean="0">
                <a:solidFill>
                  <a:schemeClr val="hlink"/>
                </a:solidFill>
              </a:rPr>
              <a:t>povlaćenjem uz pritisnutu lijevu tipku miša</a:t>
            </a:r>
            <a:r>
              <a:rPr lang="hr-HR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73731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BF508E-D796-472C-84BC-DD7684C43FF1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chemeClr val="bg2"/>
                </a:solidFill>
              </a:rPr>
              <a:t>Datoteka - spremanje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Vježba 28.b</a:t>
            </a:r>
          </a:p>
          <a:p>
            <a:pPr eaLnBrk="1" hangingPunct="1">
              <a:defRPr/>
            </a:pPr>
            <a:r>
              <a:rPr lang="hr-HR" smtClean="0"/>
              <a:t>U datoteku </a:t>
            </a:r>
            <a:r>
              <a:rPr lang="hr-HR" smtClean="0">
                <a:solidFill>
                  <a:schemeClr val="hlink"/>
                </a:solidFill>
              </a:rPr>
              <a:t>Plan</a:t>
            </a:r>
            <a:r>
              <a:rPr lang="hr-HR" smtClean="0"/>
              <a:t> </a:t>
            </a:r>
            <a:r>
              <a:rPr lang="hr-HR" smtClean="0">
                <a:solidFill>
                  <a:schemeClr val="hlink"/>
                </a:solidFill>
              </a:rPr>
              <a:t>prepisati tekst sa sljedećeg slajda</a:t>
            </a:r>
            <a:r>
              <a:rPr lang="hr-HR" smtClean="0"/>
              <a:t>. </a:t>
            </a:r>
          </a:p>
          <a:p>
            <a:pPr eaLnBrk="1" hangingPunct="1">
              <a:defRPr/>
            </a:pPr>
            <a:r>
              <a:rPr lang="hr-HR" smtClean="0"/>
              <a:t>Tako promijenjenu datoteku spremiti </a:t>
            </a:r>
            <a:r>
              <a:rPr lang="hr-HR" smtClean="0">
                <a:solidFill>
                  <a:schemeClr val="hlink"/>
                </a:solidFill>
              </a:rPr>
              <a:t>pod istim imenom na istu lokaciju</a:t>
            </a:r>
            <a:r>
              <a:rPr lang="hr-HR" smtClean="0"/>
              <a:t>.	</a:t>
            </a:r>
          </a:p>
        </p:txBody>
      </p:sp>
      <p:pic>
        <p:nvPicPr>
          <p:cNvPr id="73734" name="Picture 4" descr="j0299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188913"/>
            <a:ext cx="657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r-HR" smtClean="0"/>
              <a:t>	</a:t>
            </a:r>
            <a:r>
              <a:rPr lang="hr-HR" i="1" smtClean="0"/>
              <a:t>Cilj nastave je osposobiti učenike za uporabu osnovnih funkcija osobnog računala i njegovog operacijskog sustava. Učenik će naučiti prepoznati sastavne dijelove prozora, znat će rukovati s objektima na radnoj površini.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i="1" smtClean="0"/>
              <a:t>	Znat će organizirati datoteke i mape te izvoditi osnovne radnje s njima.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75779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1725C7-6F5C-46DA-8CD2-AFC9A3DA863F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chemeClr val="bg2"/>
                </a:solidFill>
              </a:rPr>
              <a:t>Datoteka - spremanje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Vježba 28.c</a:t>
            </a:r>
          </a:p>
          <a:p>
            <a:pPr eaLnBrk="1" hangingPunct="1">
              <a:defRPr/>
            </a:pPr>
            <a:r>
              <a:rPr lang="hr-HR" smtClean="0"/>
              <a:t>Provjeriti sadržaj biblioteke </a:t>
            </a:r>
            <a:r>
              <a:rPr lang="hr-HR" smtClean="0">
                <a:solidFill>
                  <a:schemeClr val="hlink"/>
                </a:solidFill>
              </a:rPr>
              <a:t>Dokumenti</a:t>
            </a:r>
            <a:r>
              <a:rPr lang="hr-HR" smtClean="0"/>
              <a:t>.</a:t>
            </a:r>
          </a:p>
          <a:p>
            <a:pPr eaLnBrk="1" hangingPunct="1">
              <a:defRPr/>
            </a:pPr>
            <a:r>
              <a:rPr lang="hr-HR" smtClean="0"/>
              <a:t>Pogledati </a:t>
            </a:r>
            <a:r>
              <a:rPr lang="hr-HR" smtClean="0">
                <a:solidFill>
                  <a:schemeClr val="hlink"/>
                </a:solidFill>
              </a:rPr>
              <a:t>stvarnu stazu (adresu) datoteke Plan</a:t>
            </a:r>
            <a:r>
              <a:rPr lang="hr-HR" smtClean="0"/>
              <a:t>. Kako glasi?</a:t>
            </a:r>
          </a:p>
        </p:txBody>
      </p:sp>
      <p:pic>
        <p:nvPicPr>
          <p:cNvPr id="75782" name="Picture 4" descr="j0299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188913"/>
            <a:ext cx="657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5" descr="s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3644900"/>
            <a:ext cx="4319587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76803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1D4A38-C149-423C-8C9A-11F7065551BE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chemeClr val="bg2"/>
                </a:solidFill>
              </a:rPr>
              <a:t>Datoteka - spremanje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Vježba 28.d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hr-HR" smtClean="0"/>
              <a:t>Na kraj datoteke </a:t>
            </a:r>
            <a:r>
              <a:rPr lang="hr-HR" smtClean="0">
                <a:solidFill>
                  <a:schemeClr val="hlink"/>
                </a:solidFill>
              </a:rPr>
              <a:t>Plan dodati tekst</a:t>
            </a:r>
            <a:r>
              <a:rPr lang="hr-HR" smtClean="0"/>
              <a:t>:</a:t>
            </a:r>
            <a:br>
              <a:rPr lang="hr-HR" smtClean="0"/>
            </a:br>
            <a:endParaRPr lang="hr-HR" sz="1200" smtClean="0"/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hr-HR" i="1" smtClean="0"/>
              <a:t>	Učenik će znati prilagoditi osnovne </a:t>
            </a:r>
            <a:br>
              <a:rPr lang="hr-HR" i="1" smtClean="0"/>
            </a:br>
            <a:r>
              <a:rPr lang="hr-HR" i="1" smtClean="0"/>
              <a:t>postavke sustava, koristiti ugrađenu </a:t>
            </a:r>
            <a:br>
              <a:rPr lang="hr-HR" i="1" smtClean="0"/>
            </a:br>
            <a:r>
              <a:rPr lang="hr-HR" i="1" smtClean="0"/>
              <a:t>funkciju pomoći, pretraživati objekte </a:t>
            </a:r>
            <a:br>
              <a:rPr lang="hr-HR" i="1" smtClean="0"/>
            </a:br>
            <a:r>
              <a:rPr lang="hr-HR" i="1" smtClean="0"/>
              <a:t>na računalu.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hr-HR" sz="800" i="1" smtClean="0"/>
          </a:p>
          <a:p>
            <a:pPr eaLnBrk="1" hangingPunct="1">
              <a:lnSpc>
                <a:spcPct val="110000"/>
              </a:lnSpc>
              <a:defRPr/>
            </a:pPr>
            <a:r>
              <a:rPr lang="hr-HR" smtClean="0"/>
              <a:t>Tako </a:t>
            </a:r>
            <a:r>
              <a:rPr lang="hr-HR" smtClean="0">
                <a:solidFill>
                  <a:schemeClr val="hlink"/>
                </a:solidFill>
              </a:rPr>
              <a:t>promijenjenu datoteku spremiti</a:t>
            </a:r>
            <a:r>
              <a:rPr lang="hr-HR" smtClean="0"/>
              <a:t> pod nazivom </a:t>
            </a:r>
            <a:r>
              <a:rPr lang="hr-HR" smtClean="0">
                <a:solidFill>
                  <a:schemeClr val="hlink"/>
                </a:solidFill>
              </a:rPr>
              <a:t>Plan2</a:t>
            </a:r>
            <a:r>
              <a:rPr lang="hr-HR" smtClean="0"/>
              <a:t> u mapu </a:t>
            </a:r>
            <a:r>
              <a:rPr lang="hr-HR" smtClean="0">
                <a:solidFill>
                  <a:schemeClr val="hlink"/>
                </a:solidFill>
              </a:rPr>
              <a:t>Ucenik_1</a:t>
            </a:r>
            <a:r>
              <a:rPr lang="hr-HR" smtClean="0"/>
              <a:t>. </a:t>
            </a:r>
            <a:br>
              <a:rPr lang="hr-HR" smtClean="0"/>
            </a:br>
            <a:r>
              <a:rPr lang="hr-HR" smtClean="0"/>
              <a:t>(</a:t>
            </a:r>
            <a:r>
              <a:rPr lang="hr-HR" smtClean="0">
                <a:solidFill>
                  <a:schemeClr val="hlink"/>
                </a:solidFill>
              </a:rPr>
              <a:t>Za Win/Skola/Prvi_razred/Ucenik_1</a:t>
            </a:r>
            <a:r>
              <a:rPr lang="hr-HR" smtClean="0"/>
              <a:t>) i zatvoriti je.	</a:t>
            </a:r>
          </a:p>
        </p:txBody>
      </p:sp>
      <p:pic>
        <p:nvPicPr>
          <p:cNvPr id="76806" name="Picture 4" descr="j0299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188913"/>
            <a:ext cx="657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8" descr="s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188913"/>
            <a:ext cx="23272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8" name="AutoShape 9"/>
          <p:cNvSpPr>
            <a:spLocks noChangeArrowheads="1"/>
          </p:cNvSpPr>
          <p:nvPr/>
        </p:nvSpPr>
        <p:spPr bwMode="auto">
          <a:xfrm>
            <a:off x="7164388" y="4106863"/>
            <a:ext cx="863600" cy="2587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77827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4C9435-9BE2-43D8-932A-3F646BC4BC75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Nova mapa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Stvaranje nove mape: </a:t>
            </a:r>
          </a:p>
          <a:p>
            <a:pPr lvl="1" eaLnBrk="1" hangingPunct="1"/>
            <a:r>
              <a:rPr lang="hr-HR" smtClean="0"/>
              <a:t>pozvati </a:t>
            </a:r>
            <a:r>
              <a:rPr lang="hr-HR" smtClean="0">
                <a:solidFill>
                  <a:schemeClr val="hlink"/>
                </a:solidFill>
              </a:rPr>
              <a:t>kontekstualni izbornik </a:t>
            </a:r>
            <a:br>
              <a:rPr lang="hr-HR" smtClean="0">
                <a:solidFill>
                  <a:schemeClr val="hlink"/>
                </a:solidFill>
              </a:rPr>
            </a:br>
            <a:r>
              <a:rPr lang="hr-HR" smtClean="0">
                <a:solidFill>
                  <a:schemeClr val="hlink"/>
                </a:solidFill>
              </a:rPr>
              <a:t>na radnu površinu</a:t>
            </a:r>
            <a:r>
              <a:rPr lang="hr-HR" smtClean="0"/>
              <a:t>,</a:t>
            </a:r>
          </a:p>
          <a:p>
            <a:pPr lvl="1" eaLnBrk="1" hangingPunct="1"/>
            <a:r>
              <a:rPr lang="hr-HR" smtClean="0"/>
              <a:t>odabrati </a:t>
            </a:r>
            <a:r>
              <a:rPr lang="hr-HR" smtClean="0">
                <a:solidFill>
                  <a:schemeClr val="hlink"/>
                </a:solidFill>
              </a:rPr>
              <a:t>Novo/Mapa</a:t>
            </a:r>
            <a:r>
              <a:rPr lang="hr-HR" smtClean="0"/>
              <a:t>. </a:t>
            </a:r>
          </a:p>
          <a:p>
            <a:pPr eaLnBrk="1" hangingPunct="1"/>
            <a:r>
              <a:rPr lang="hr-HR" smtClean="0"/>
              <a:t>Na kraju, </a:t>
            </a:r>
            <a:r>
              <a:rPr lang="hr-HR" smtClean="0">
                <a:solidFill>
                  <a:schemeClr val="hlink"/>
                </a:solidFill>
              </a:rPr>
              <a:t>mapi treba upisati ime</a:t>
            </a:r>
            <a:r>
              <a:rPr lang="hr-HR" smtClean="0"/>
              <a:t> u za to predviđeno područje.</a:t>
            </a:r>
          </a:p>
        </p:txBody>
      </p:sp>
      <p:pic>
        <p:nvPicPr>
          <p:cNvPr id="77830" name="Picture 4" descr="OWV_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4581525"/>
            <a:ext cx="11525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844675"/>
            <a:ext cx="259238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78851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6DDA11-E9DA-4ACC-9BB9-1BF947767B96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chemeClr val="bg2"/>
                </a:solidFill>
              </a:rPr>
              <a:t>Nova mapa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Vježba 29.</a:t>
            </a:r>
          </a:p>
          <a:p>
            <a:pPr eaLnBrk="1" hangingPunct="1">
              <a:defRPr/>
            </a:pPr>
            <a:r>
              <a:rPr lang="hr-HR" smtClean="0"/>
              <a:t>U mapi</a:t>
            </a:r>
            <a:r>
              <a:rPr lang="hr-HR" smtClean="0">
                <a:solidFill>
                  <a:srgbClr val="FFCC66"/>
                </a:solidFill>
              </a:rPr>
              <a:t> Skola </a:t>
            </a:r>
            <a:r>
              <a:rPr lang="hr-HR" smtClean="0"/>
              <a:t>napraviti podmapu</a:t>
            </a:r>
            <a:r>
              <a:rPr lang="hr-HR" smtClean="0">
                <a:solidFill>
                  <a:srgbClr val="FFCC66"/>
                </a:solidFill>
              </a:rPr>
              <a:t> Cetvrti_razred.</a:t>
            </a:r>
            <a:br>
              <a:rPr lang="hr-HR" smtClean="0">
                <a:solidFill>
                  <a:srgbClr val="FFCC66"/>
                </a:solidFill>
              </a:rPr>
            </a:br>
            <a:r>
              <a:rPr lang="hr-HR" smtClean="0"/>
              <a:t>(</a:t>
            </a:r>
            <a:r>
              <a:rPr lang="hr-HR" smtClean="0">
                <a:solidFill>
                  <a:schemeClr val="hlink"/>
                </a:solidFill>
              </a:rPr>
              <a:t>Za Win/Skola</a:t>
            </a:r>
            <a:r>
              <a:rPr lang="hr-HR" smtClean="0"/>
              <a:t>).</a:t>
            </a:r>
            <a:endParaRPr lang="hr-HR" smtClean="0">
              <a:solidFill>
                <a:srgbClr val="FFCC66"/>
              </a:solidFill>
            </a:endParaRPr>
          </a:p>
          <a:p>
            <a:pPr eaLnBrk="1" hangingPunct="1">
              <a:defRPr/>
            </a:pPr>
            <a:r>
              <a:rPr lang="hr-HR" smtClean="0"/>
              <a:t>U mapi</a:t>
            </a:r>
            <a:r>
              <a:rPr lang="hr-HR" smtClean="0">
                <a:solidFill>
                  <a:srgbClr val="FFCC66"/>
                </a:solidFill>
              </a:rPr>
              <a:t> Ucenik_1 </a:t>
            </a:r>
            <a:r>
              <a:rPr lang="hr-HR" smtClean="0"/>
              <a:t>napraviti podmapu</a:t>
            </a:r>
            <a:r>
              <a:rPr lang="hr-HR" smtClean="0">
                <a:solidFill>
                  <a:srgbClr val="FFCC66"/>
                </a:solidFill>
              </a:rPr>
              <a:t> Vazni_podaci.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mtClean="0"/>
              <a:t>	(</a:t>
            </a:r>
            <a:r>
              <a:rPr lang="hr-HR" smtClean="0">
                <a:solidFill>
                  <a:schemeClr val="hlink"/>
                </a:solidFill>
              </a:rPr>
              <a:t>Za Win/Skola/Prvi_razred/Ucenik_1</a:t>
            </a:r>
            <a:r>
              <a:rPr lang="hr-HR" smtClean="0"/>
              <a:t>).</a:t>
            </a:r>
            <a:endParaRPr lang="hr-HR" smtClean="0">
              <a:solidFill>
                <a:srgbClr val="FFCC66"/>
              </a:solidFill>
            </a:endParaRPr>
          </a:p>
        </p:txBody>
      </p:sp>
      <p:pic>
        <p:nvPicPr>
          <p:cNvPr id="78854" name="Picture 4" descr="j0299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188913"/>
            <a:ext cx="657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79875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E00223-61B3-450A-8434-C20A7ABD1360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Stvaranje prečaca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Prečac je moguće stvoriti na više </a:t>
            </a:r>
            <a:br>
              <a:rPr lang="hr-HR" smtClean="0"/>
            </a:br>
            <a:r>
              <a:rPr lang="hr-HR" smtClean="0"/>
              <a:t>načina, npr.: </a:t>
            </a:r>
          </a:p>
          <a:p>
            <a:pPr lvl="1" eaLnBrk="1" hangingPunct="1"/>
            <a:r>
              <a:rPr lang="hr-HR" smtClean="0"/>
              <a:t>pozvati </a:t>
            </a:r>
            <a:r>
              <a:rPr lang="hr-HR" smtClean="0">
                <a:solidFill>
                  <a:schemeClr val="hlink"/>
                </a:solidFill>
              </a:rPr>
              <a:t>kontekstualni izbornik</a:t>
            </a:r>
            <a:r>
              <a:rPr lang="hr-HR" smtClean="0"/>
              <a:t> </a:t>
            </a:r>
            <a:r>
              <a:rPr lang="hr-HR" smtClean="0">
                <a:solidFill>
                  <a:schemeClr val="hlink"/>
                </a:solidFill>
              </a:rPr>
              <a:t>na </a:t>
            </a:r>
            <a:br>
              <a:rPr lang="hr-HR" smtClean="0">
                <a:solidFill>
                  <a:schemeClr val="hlink"/>
                </a:solidFill>
              </a:rPr>
            </a:br>
            <a:r>
              <a:rPr lang="hr-HR" smtClean="0">
                <a:solidFill>
                  <a:schemeClr val="hlink"/>
                </a:solidFill>
              </a:rPr>
              <a:t>ikonu objekta</a:t>
            </a:r>
            <a:r>
              <a:rPr lang="hr-HR" smtClean="0"/>
              <a:t> do kojeg se želi </a:t>
            </a:r>
            <a:br>
              <a:rPr lang="hr-HR" smtClean="0"/>
            </a:br>
            <a:r>
              <a:rPr lang="hr-HR" smtClean="0"/>
              <a:t>stvoriti prečac, </a:t>
            </a:r>
          </a:p>
          <a:p>
            <a:pPr lvl="1" eaLnBrk="1" hangingPunct="1"/>
            <a:r>
              <a:rPr lang="hr-HR" smtClean="0"/>
              <a:t>odabrati </a:t>
            </a:r>
            <a:r>
              <a:rPr lang="hr-HR" smtClean="0">
                <a:solidFill>
                  <a:schemeClr val="hlink"/>
                </a:solidFill>
              </a:rPr>
              <a:t>Stvori prečac</a:t>
            </a:r>
            <a:r>
              <a:rPr lang="hr-HR" smtClean="0"/>
              <a:t>.</a:t>
            </a:r>
          </a:p>
          <a:p>
            <a:pPr eaLnBrk="1" hangingPunct="1">
              <a:spcBef>
                <a:spcPct val="40000"/>
              </a:spcBef>
            </a:pPr>
            <a:r>
              <a:rPr lang="hr-HR" smtClean="0"/>
              <a:t>Prečac nastaje na istome mjestu na kome je i izvorni objekt zato ga treba </a:t>
            </a:r>
            <a:r>
              <a:rPr lang="hr-HR" smtClean="0">
                <a:solidFill>
                  <a:schemeClr val="hlink"/>
                </a:solidFill>
              </a:rPr>
              <a:t>premjestiti na željeno mjesto</a:t>
            </a:r>
            <a:r>
              <a:rPr lang="hr-HR" smtClean="0"/>
              <a:t>.</a:t>
            </a:r>
          </a:p>
        </p:txBody>
      </p:sp>
      <p:pic>
        <p:nvPicPr>
          <p:cNvPr id="79878" name="Picture 5" descr="OWV_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2738" y="3744913"/>
            <a:ext cx="838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9" descr="s82"/>
          <p:cNvPicPr>
            <a:picLocks noChangeAspect="1" noChangeArrowheads="1"/>
          </p:cNvPicPr>
          <p:nvPr/>
        </p:nvPicPr>
        <p:blipFill>
          <a:blip r:embed="rId4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6443663" y="1916113"/>
            <a:ext cx="20193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0" name="AutoShape 10"/>
          <p:cNvSpPr>
            <a:spLocks noChangeArrowheads="1"/>
          </p:cNvSpPr>
          <p:nvPr/>
        </p:nvSpPr>
        <p:spPr bwMode="auto">
          <a:xfrm>
            <a:off x="6804025" y="3789363"/>
            <a:ext cx="1152525" cy="2159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80899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5F78F0-2B8E-4FD1-802B-C17859DFAB61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chemeClr val="bg2"/>
                </a:solidFill>
              </a:rPr>
              <a:t>Stvaranje prečaca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Vježba 30.</a:t>
            </a:r>
          </a:p>
          <a:p>
            <a:pPr eaLnBrk="1" hangingPunct="1">
              <a:defRPr/>
            </a:pPr>
            <a:r>
              <a:rPr lang="hr-HR" smtClean="0">
                <a:solidFill>
                  <a:srgbClr val="FFCC66"/>
                </a:solidFill>
              </a:rPr>
              <a:t>Stvoriti prečac </a:t>
            </a:r>
            <a:r>
              <a:rPr lang="hr-HR" smtClean="0"/>
              <a:t>do datoteke</a:t>
            </a:r>
            <a:r>
              <a:rPr lang="hr-HR" smtClean="0">
                <a:solidFill>
                  <a:srgbClr val="FFCC66"/>
                </a:solidFill>
              </a:rPr>
              <a:t> PWP_Monitor</a:t>
            </a:r>
            <a:r>
              <a:rPr lang="hr-HR" smtClean="0"/>
              <a:t>,</a:t>
            </a:r>
            <a:r>
              <a:rPr lang="hr-HR" smtClean="0">
                <a:solidFill>
                  <a:srgbClr val="FFCC66"/>
                </a:solidFill>
              </a:rPr>
              <a:t> </a:t>
            </a:r>
            <a:r>
              <a:rPr lang="hr-HR" smtClean="0"/>
              <a:t>pa ga premjestiti </a:t>
            </a:r>
            <a:r>
              <a:rPr lang="hr-HR" smtClean="0">
                <a:solidFill>
                  <a:schemeClr val="hlink"/>
                </a:solidFill>
              </a:rPr>
              <a:t>na radnu površinu</a:t>
            </a:r>
            <a:r>
              <a:rPr lang="hr-HR" smtClean="0"/>
              <a:t>.</a:t>
            </a:r>
            <a:br>
              <a:rPr lang="hr-HR" smtClean="0"/>
            </a:br>
            <a:r>
              <a:rPr lang="hr-HR" smtClean="0"/>
              <a:t>(</a:t>
            </a:r>
            <a:r>
              <a:rPr lang="hr-HR" smtClean="0">
                <a:solidFill>
                  <a:schemeClr val="hlink"/>
                </a:solidFill>
              </a:rPr>
              <a:t>Za Win/Skola/Prvi_razred/Ucenik_2/PWP_Monitor</a:t>
            </a:r>
            <a:r>
              <a:rPr lang="hr-HR" smtClean="0"/>
              <a:t>)</a:t>
            </a:r>
          </a:p>
          <a:p>
            <a:pPr eaLnBrk="1" hangingPunct="1">
              <a:defRPr/>
            </a:pPr>
            <a:r>
              <a:rPr lang="hr-HR" smtClean="0">
                <a:solidFill>
                  <a:srgbClr val="FFCC66"/>
                </a:solidFill>
              </a:rPr>
              <a:t>Stvoriti prečac </a:t>
            </a:r>
            <a:r>
              <a:rPr lang="hr-HR" smtClean="0"/>
              <a:t>do mape </a:t>
            </a:r>
            <a:r>
              <a:rPr lang="hr-HR" smtClean="0">
                <a:solidFill>
                  <a:schemeClr val="hlink"/>
                </a:solidFill>
              </a:rPr>
              <a:t>Za Win</a:t>
            </a:r>
            <a:r>
              <a:rPr lang="hr-HR" smtClean="0"/>
              <a:t>, pa ga premjestiti u mapu </a:t>
            </a:r>
            <a:r>
              <a:rPr lang="hr-HR" smtClean="0">
                <a:solidFill>
                  <a:schemeClr val="hlink"/>
                </a:solidFill>
              </a:rPr>
              <a:t>Ucenik_1</a:t>
            </a:r>
            <a:r>
              <a:rPr lang="hr-HR" smtClean="0"/>
              <a:t>.</a:t>
            </a:r>
            <a:br>
              <a:rPr lang="hr-HR" smtClean="0"/>
            </a:br>
            <a:r>
              <a:rPr lang="hr-HR" smtClean="0"/>
              <a:t> (</a:t>
            </a:r>
            <a:r>
              <a:rPr lang="hr-HR" smtClean="0">
                <a:solidFill>
                  <a:schemeClr val="hlink"/>
                </a:solidFill>
              </a:rPr>
              <a:t>Za Win/Skola/Prvi_razred/Ucenik_1</a:t>
            </a:r>
            <a:r>
              <a:rPr lang="hr-HR" smtClean="0"/>
              <a:t>)</a:t>
            </a:r>
          </a:p>
        </p:txBody>
      </p:sp>
      <p:pic>
        <p:nvPicPr>
          <p:cNvPr id="80902" name="Picture 4" descr="j0299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188913"/>
            <a:ext cx="657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10243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4FD7B5-C328-43C2-9C0A-DFD7B62C4B3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chemeClr val="bg2"/>
                </a:solidFill>
              </a:rPr>
              <a:t>Promjena veličine i položaja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Vježba 16.</a:t>
            </a:r>
          </a:p>
          <a:p>
            <a:pPr eaLnBrk="1" hangingPunct="1">
              <a:defRPr/>
            </a:pPr>
            <a:r>
              <a:rPr lang="hr-HR" smtClean="0"/>
              <a:t>Prozoru programa</a:t>
            </a:r>
            <a:r>
              <a:rPr lang="hr-HR" smtClean="0">
                <a:solidFill>
                  <a:srgbClr val="FFCC66"/>
                </a:solidFill>
              </a:rPr>
              <a:t> </a:t>
            </a:r>
            <a:r>
              <a:rPr lang="hr-HR" smtClean="0"/>
              <a:t>Blok za pisanje</a:t>
            </a:r>
            <a:r>
              <a:rPr lang="hr-HR" smtClean="0">
                <a:solidFill>
                  <a:srgbClr val="FFCC66"/>
                </a:solidFill>
              </a:rPr>
              <a:t> mijenjati veličinu i položaj.</a:t>
            </a:r>
          </a:p>
          <a:p>
            <a:pPr eaLnBrk="1" hangingPunct="1">
              <a:defRPr/>
            </a:pPr>
            <a:r>
              <a:rPr lang="hr-HR" smtClean="0">
                <a:solidFill>
                  <a:srgbClr val="FFCC66"/>
                </a:solidFill>
              </a:rPr>
              <a:t>Zatvoriti prozor </a:t>
            </a:r>
            <a:r>
              <a:rPr lang="hr-HR" smtClean="0"/>
              <a:t>programa Bloka za pisanje.</a:t>
            </a:r>
          </a:p>
        </p:txBody>
      </p:sp>
      <p:pic>
        <p:nvPicPr>
          <p:cNvPr id="10246" name="Picture 4" descr="j0299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188913"/>
            <a:ext cx="657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(c) S.Šutalo i D.Grundler, 20</a:t>
            </a:r>
            <a:r>
              <a:rPr lang="hr-HR"/>
              <a:t>10</a:t>
            </a:r>
            <a:r>
              <a:rPr lang="en-US"/>
              <a:t>.</a:t>
            </a:r>
          </a:p>
        </p:txBody>
      </p:sp>
      <p:sp>
        <p:nvSpPr>
          <p:cNvPr id="11267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D1A4FB-7568-483C-87E6-C63D128005A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Rad s više prozora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Svi otvoreni prozori predstavljeni su gumbima programske trake. Ako se otvori više prozora, Windows automatski </a:t>
            </a:r>
            <a:r>
              <a:rPr lang="en-US" smtClean="0">
                <a:solidFill>
                  <a:schemeClr val="hlink"/>
                </a:solidFill>
              </a:rPr>
              <a:t>grupira otvorene prozore istog programa u jed</a:t>
            </a:r>
            <a:r>
              <a:rPr lang="hr-HR" smtClean="0">
                <a:solidFill>
                  <a:schemeClr val="hlink"/>
                </a:solidFill>
              </a:rPr>
              <a:t>an gumb</a:t>
            </a:r>
            <a:r>
              <a:rPr lang="en-US" smtClean="0"/>
              <a:t> na programskoj traci.</a:t>
            </a:r>
          </a:p>
        </p:txBody>
      </p:sp>
      <p:pic>
        <p:nvPicPr>
          <p:cNvPr id="11270" name="Picture 7" descr="s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933825"/>
            <a:ext cx="80645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AutoShape 8"/>
          <p:cNvSpPr>
            <a:spLocks noChangeArrowheads="1"/>
          </p:cNvSpPr>
          <p:nvPr/>
        </p:nvSpPr>
        <p:spPr bwMode="auto">
          <a:xfrm>
            <a:off x="1476375" y="3933825"/>
            <a:ext cx="1079500" cy="7191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1272" name="AutoShape 9"/>
          <p:cNvSpPr>
            <a:spLocks noChangeArrowheads="1"/>
          </p:cNvSpPr>
          <p:nvPr/>
        </p:nvSpPr>
        <p:spPr bwMode="auto">
          <a:xfrm>
            <a:off x="3492500" y="3933825"/>
            <a:ext cx="1020763" cy="7191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obljeno">
  <a:themeElements>
    <a:clrScheme name="">
      <a:dk1>
        <a:srgbClr val="BECBD8"/>
      </a:dk1>
      <a:lt1>
        <a:srgbClr val="FFFFFF"/>
      </a:lt1>
      <a:dk2>
        <a:srgbClr val="232949"/>
      </a:dk2>
      <a:lt2>
        <a:srgbClr val="FFFFFF"/>
      </a:lt2>
      <a:accent1>
        <a:srgbClr val="0099CC"/>
      </a:accent1>
      <a:accent2>
        <a:srgbClr val="B5DBE3"/>
      </a:accent2>
      <a:accent3>
        <a:srgbClr val="ACACB1"/>
      </a:accent3>
      <a:accent4>
        <a:srgbClr val="DADADA"/>
      </a:accent4>
      <a:accent5>
        <a:srgbClr val="AACAE2"/>
      </a:accent5>
      <a:accent6>
        <a:srgbClr val="A4C6CE"/>
      </a:accent6>
      <a:hlink>
        <a:srgbClr val="FFCC66"/>
      </a:hlink>
      <a:folHlink>
        <a:srgbClr val="475171"/>
      </a:folHlink>
    </a:clrScheme>
    <a:fontScheme name="Zaobljen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obljeno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obljeno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obljeno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11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424C6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12">
        <a:dk1>
          <a:srgbClr val="BECBD8"/>
        </a:dk1>
        <a:lt1>
          <a:srgbClr val="FFFFFF"/>
        </a:lt1>
        <a:dk2>
          <a:srgbClr val="232949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CB1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424C6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13">
        <a:dk1>
          <a:srgbClr val="BECBD8"/>
        </a:dk1>
        <a:lt1>
          <a:srgbClr val="FFFFFF"/>
        </a:lt1>
        <a:dk2>
          <a:srgbClr val="232949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CB1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66"/>
        </a:hlink>
        <a:folHlink>
          <a:srgbClr val="424C6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14">
        <a:dk1>
          <a:srgbClr val="BECBD8"/>
        </a:dk1>
        <a:lt1>
          <a:srgbClr val="FFFFFF"/>
        </a:lt1>
        <a:dk2>
          <a:srgbClr val="232949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CB1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66"/>
        </a:hlink>
        <a:folHlink>
          <a:srgbClr val="2F4D7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15">
        <a:dk1>
          <a:srgbClr val="BECBD8"/>
        </a:dk1>
        <a:lt1>
          <a:srgbClr val="FFFFFF"/>
        </a:lt1>
        <a:dk2>
          <a:srgbClr val="232949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CB1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66"/>
        </a:hlink>
        <a:folHlink>
          <a:srgbClr val="3C477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16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66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Sandy</Template>
  <TotalTime>3536</TotalTime>
  <Words>2832</Words>
  <Application>Microsoft Office PowerPoint</Application>
  <PresentationFormat>Prikaz na zaslonu (4:3)</PresentationFormat>
  <Paragraphs>494</Paragraphs>
  <Slides>77</Slides>
  <Notes>50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77</vt:i4>
      </vt:variant>
    </vt:vector>
  </HeadingPairs>
  <TitlesOfParts>
    <vt:vector size="82" baseType="lpstr">
      <vt:lpstr>Arial</vt:lpstr>
      <vt:lpstr>Wingdings</vt:lpstr>
      <vt:lpstr>Times New Roman</vt:lpstr>
      <vt:lpstr>Arial Black</vt:lpstr>
      <vt:lpstr>Zaobljeno</vt:lpstr>
      <vt:lpstr>Microsoft Windows 7</vt:lpstr>
      <vt:lpstr>Prozori</vt:lpstr>
      <vt:lpstr>Slajd 3</vt:lpstr>
      <vt:lpstr>Prozori</vt:lpstr>
      <vt:lpstr>Gumbi za upravljanje prozorom</vt:lpstr>
      <vt:lpstr>Prozor</vt:lpstr>
      <vt:lpstr>Promjena veličine i položaja</vt:lpstr>
      <vt:lpstr>Promjena veličine i položaja</vt:lpstr>
      <vt:lpstr>Rad s više prozora</vt:lpstr>
      <vt:lpstr>Rad s više prozora</vt:lpstr>
      <vt:lpstr>Slajd 11</vt:lpstr>
      <vt:lpstr>Pokaži radnu površinu</vt:lpstr>
      <vt:lpstr>Pokaži radnu površinu</vt:lpstr>
      <vt:lpstr>Rad s više prozora</vt:lpstr>
      <vt:lpstr>Prozor mape</vt:lpstr>
      <vt:lpstr>Slajd 16</vt:lpstr>
      <vt:lpstr>Adresna traka</vt:lpstr>
      <vt:lpstr>Adresna traka</vt:lpstr>
      <vt:lpstr>Adresna traka</vt:lpstr>
      <vt:lpstr>Adresna traka</vt:lpstr>
      <vt:lpstr>Adresna traka</vt:lpstr>
      <vt:lpstr>Adresna traka</vt:lpstr>
      <vt:lpstr>Gumbi Naprijed, Natrag</vt:lpstr>
      <vt:lpstr>Nedavno posjećena mjesta</vt:lpstr>
      <vt:lpstr>Alatna traka</vt:lpstr>
      <vt:lpstr>Alatna traka</vt:lpstr>
      <vt:lpstr>Traka izbornika</vt:lpstr>
      <vt:lpstr>Alatna traka - Prikazi</vt:lpstr>
      <vt:lpstr>Razni prikazi iste mape</vt:lpstr>
      <vt:lpstr>Razni prikazi iste mape</vt:lpstr>
      <vt:lpstr>Razni prikazi iste mape</vt:lpstr>
      <vt:lpstr>Zaglavlja</vt:lpstr>
      <vt:lpstr>Zaglavlja</vt:lpstr>
      <vt:lpstr>Sortiranje</vt:lpstr>
      <vt:lpstr>Sortiranje</vt:lpstr>
      <vt:lpstr>Sortiranje</vt:lpstr>
      <vt:lpstr>Filtriranje</vt:lpstr>
      <vt:lpstr>Poništavanje zadanog</vt:lpstr>
      <vt:lpstr>Filtriranje</vt:lpstr>
      <vt:lpstr>Filtriranje</vt:lpstr>
      <vt:lpstr>Slaganje u grupe</vt:lpstr>
      <vt:lpstr>Slaganje u grupe</vt:lpstr>
      <vt:lpstr>Grupiranje i sortiranje</vt:lpstr>
      <vt:lpstr>Poništavanje grupe</vt:lpstr>
      <vt:lpstr>Slaganje u grupe</vt:lpstr>
      <vt:lpstr>Okno s detaljima</vt:lpstr>
      <vt:lpstr>Okno s detaljima</vt:lpstr>
      <vt:lpstr>Navigacijsko okno</vt:lpstr>
      <vt:lpstr>Navigacijsko okno</vt:lpstr>
      <vt:lpstr>Cjelina Favoriti</vt:lpstr>
      <vt:lpstr>Cjelina Favoriti</vt:lpstr>
      <vt:lpstr>Cjelina Računalo</vt:lpstr>
      <vt:lpstr>Cjelina Računalo</vt:lpstr>
      <vt:lpstr>Cjelina Računalo</vt:lpstr>
      <vt:lpstr>Cjelina Računalo</vt:lpstr>
      <vt:lpstr>Prikaz Mape</vt:lpstr>
      <vt:lpstr>Biblioteke</vt:lpstr>
      <vt:lpstr>Biblioteke</vt:lpstr>
      <vt:lpstr>Biblioteke</vt:lpstr>
      <vt:lpstr>Biblioteke</vt:lpstr>
      <vt:lpstr>Slajd 61</vt:lpstr>
      <vt:lpstr>Biblioteke</vt:lpstr>
      <vt:lpstr>Biblioteke</vt:lpstr>
      <vt:lpstr>Datoteka - spremanje</vt:lpstr>
      <vt:lpstr>Datoteka - spremanje</vt:lpstr>
      <vt:lpstr>Slajd 66</vt:lpstr>
      <vt:lpstr>Datoteka - spremanje</vt:lpstr>
      <vt:lpstr>Datoteka - spremanje</vt:lpstr>
      <vt:lpstr>Ponovno spremanje</vt:lpstr>
      <vt:lpstr>Datoteka - spremanje</vt:lpstr>
      <vt:lpstr>Slajd 71</vt:lpstr>
      <vt:lpstr>Datoteka - spremanje</vt:lpstr>
      <vt:lpstr>Datoteka - spremanje</vt:lpstr>
      <vt:lpstr>Nova mapa</vt:lpstr>
      <vt:lpstr>Nova mapa</vt:lpstr>
      <vt:lpstr>Stvaranje prečaca</vt:lpstr>
      <vt:lpstr>Stvaranje prečaca</vt:lpstr>
    </vt:vector>
  </TitlesOfParts>
  <Company>MZOŠ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2007</dc:title>
  <dc:creator>Ostali</dc:creator>
  <cp:lastModifiedBy>prof. Šuker</cp:lastModifiedBy>
  <cp:revision>344</cp:revision>
  <dcterms:created xsi:type="dcterms:W3CDTF">2008-06-17T13:53:05Z</dcterms:created>
  <dcterms:modified xsi:type="dcterms:W3CDTF">2015-09-24T11:24:08Z</dcterms:modified>
</cp:coreProperties>
</file>